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notesSlide16.xml" ContentType="application/vnd.openxmlformats-officedocument.presentationml.notesSlide+xml"/>
  <Override PartName="/ppt/notesSlides/notesSlide10.xml" ContentType="application/vnd.openxmlformats-officedocument.presentationml.notesSlide+xml"/>
  <Override PartName="/ppt/notesSlides/notesSlide15.xml" ContentType="application/vnd.openxmlformats-officedocument.presentationml.notesSlide+xml"/>
  <Override PartName="/ppt/notesSlides/notesSlide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_rels/notesSlide16.xml.rels" ContentType="application/vnd.openxmlformats-package.relationships+xml"/>
  <Override PartName="/ppt/notesSlides/_rels/notesSlide15.xml.rels" ContentType="application/vnd.openxmlformats-package.relationships+xml"/>
  <Override PartName="/ppt/notesSlides/_rels/notesSlide10.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9.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8.xml.rels" ContentType="application/vnd.openxmlformats-package.relationships+xml"/>
  <Override PartName="/ppt/notesSlides/_rels/notesSlide1.xml.rels" ContentType="application/vnd.openxmlformats-package.relationships+xml"/>
  <Override PartName="/ppt/notesSlides/notesSlide6.xml" ContentType="application/vnd.openxmlformats-officedocument.presentationml.notesSlide+xml"/>
  <Override PartName="/ppt/notesSlides/notesSlide1.xml" ContentType="application/vnd.openxmlformats-officedocument.presentationml.notesSlide+xml"/>
  <Override PartName="/ppt/slides/_rels/slide24.xml.rels" ContentType="application/vnd.openxmlformats-package.relationships+xml"/>
  <Override PartName="/ppt/slides/_rels/slide23.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6.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3.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22.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1.xml" ContentType="application/vnd.openxmlformats-officedocument.presentationml.slideLayout+xml"/>
  <Override PartName="/ppt/slideLayouts/slideLayout26.xml" ContentType="application/vnd.openxmlformats-officedocument.presentationml.slideLayout+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7.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32.xml" ContentType="application/vnd.openxmlformats-officedocument.presentationml.slideLayout+xml"/>
  <Override PartName="/ppt/slideLayouts/slideLayout17.xml" ContentType="application/vnd.openxmlformats-officedocument.presentationml.slideLayout+xml"/>
  <Override PartName="/ppt/slideLayouts/slideLayout30.xml" ContentType="application/vnd.openxmlformats-officedocument.presentationml.slideLayout+xml"/>
  <Override PartName="/ppt/slideLayouts/slideLayout12.xml" ContentType="application/vnd.openxmlformats-officedocument.presentationml.slideLayout+xml"/>
  <Override PartName="/ppt/slideLayouts/slideLayout28.xml" ContentType="application/vnd.openxmlformats-officedocument.presentationml.slideLayout+xml"/>
  <Override PartName="/ppt/slideLayouts/slideLayout9.xml" ContentType="application/vnd.openxmlformats-officedocument.presentationml.slideLayout+xml"/>
  <Override PartName="/ppt/slideLayouts/slideLayout29.xml" ContentType="application/vnd.openxmlformats-officedocument.presentationml.slideLayout+xml"/>
  <Override PartName="/ppt/slideLayouts/slideLayout16.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18.xml.rels" ContentType="application/vnd.openxmlformats-package.relationships+xml"/>
  <Override PartName="/ppt/slideLayouts/_rels/slideLayout31.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13.xml.rels" ContentType="application/vnd.openxmlformats-package.relationships+xml"/>
  <Override PartName="/ppt/slideLayouts/_rels/slideLayout11.xml.rels" ContentType="application/vnd.openxmlformats-package.relationships+xml"/>
  <Override PartName="/ppt/slideLayouts/_rels/slideLayout29.xml.rels" ContentType="application/vnd.openxmlformats-package.relationships+xml"/>
  <Override PartName="/ppt/slideLayouts/_rels/slideLayout9.xml.rels" ContentType="application/vnd.openxmlformats-package.relationships+xml"/>
  <Override PartName="/ppt/slideLayouts/_rels/slideLayout27.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4.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6.xml.rels" ContentType="application/vnd.openxmlformats-package.relationships+xml"/>
  <Override PartName="/ppt/slideLayouts/_rels/slideLayout2.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2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27.png" ContentType="image/png"/>
  <Override PartName="/ppt/media/image25.jpeg" ContentType="image/jpeg"/>
  <Override PartName="/ppt/media/image28.png" ContentType="image/png"/>
  <Override PartName="/ppt/media/image24.jpeg" ContentType="image/jpeg"/>
  <Override PartName="/ppt/media/image22.png" ContentType="image/png"/>
  <Override PartName="/ppt/media/image21.png" ContentType="image/png"/>
  <Override PartName="/ppt/media/image20.png" ContentType="image/png"/>
  <Override PartName="/ppt/media/image19.png" ContentType="image/png"/>
  <Override PartName="/ppt/media/image17.png" ContentType="image/png"/>
  <Override PartName="/ppt/media/image14.png" ContentType="image/png"/>
  <Override PartName="/ppt/media/image16.png" ContentType="image/png"/>
  <Override PartName="/ppt/media/image13.png" ContentType="image/png"/>
  <Override PartName="/ppt/media/image23.png" ContentType="image/png"/>
  <Override PartName="/ppt/media/image12.png" ContentType="image/png"/>
  <Override PartName="/ppt/media/image10.png" ContentType="image/png"/>
  <Override PartName="/ppt/media/image9.png" ContentType="image/png"/>
  <Override PartName="/ppt/media/image15.png" ContentType="image/png"/>
  <Override PartName="/ppt/media/image26.jpeg" ContentType="image/jpeg"/>
  <Override PartName="/ppt/media/image8.png" ContentType="image/png"/>
  <Override PartName="/ppt/media/image6.png" ContentType="image/png"/>
  <Override PartName="/ppt/media/image5.png" ContentType="image/png"/>
  <Override PartName="/ppt/media/image18.png" ContentType="image/png"/>
  <Override PartName="/ppt/media/image4.png" ContentType="image/png"/>
  <Override PartName="/ppt/media/image7.png" ContentType="image/png"/>
  <Override PartName="/ppt/media/image3.png" ContentType="image/png"/>
  <Override PartName="/ppt/media/image2.png" ContentType="image/png"/>
  <Override PartName="/ppt/media/image1.png" ContentType="image/png"/>
  <Override PartName="/ppt/media/image11.png" ContentType="image/png"/>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6" name="PlaceHolder 1"/>
          <p:cNvSpPr>
            <a:spLocks noGrp="1"/>
          </p:cNvSpPr>
          <p:nvPr>
            <p:ph type="body"/>
          </p:nvPr>
        </p:nvSpPr>
        <p:spPr>
          <a:xfrm>
            <a:off x="777240" y="4777560"/>
            <a:ext cx="6217560" cy="4525920"/>
          </a:xfrm>
          <a:prstGeom prst="rect">
            <a:avLst/>
          </a:prstGeom>
        </p:spPr>
        <p:txBody>
          <a:bodyPr lIns="0" rIns="0" tIns="0" bIns="0"/>
          <a:p>
            <a:r>
              <a:rPr lang="en-US" sz="2000">
                <a:latin typeface="Arial"/>
              </a:rPr>
              <a:t>Click to edit the notes format</a:t>
            </a:r>
            <a:endParaRPr/>
          </a:p>
        </p:txBody>
      </p:sp>
      <p:sp>
        <p:nvSpPr>
          <p:cNvPr id="127" name="PlaceHolder 2"/>
          <p:cNvSpPr>
            <a:spLocks noGrp="1"/>
          </p:cNvSpPr>
          <p:nvPr>
            <p:ph type="hdr"/>
          </p:nvPr>
        </p:nvSpPr>
        <p:spPr>
          <a:xfrm>
            <a:off x="0" y="0"/>
            <a:ext cx="3372840" cy="502560"/>
          </a:xfrm>
          <a:prstGeom prst="rect">
            <a:avLst/>
          </a:prstGeom>
        </p:spPr>
        <p:txBody>
          <a:bodyPr lIns="0" rIns="0" tIns="0" bIns="0"/>
          <a:p>
            <a:r>
              <a:rPr lang="en-US" sz="1400">
                <a:latin typeface="Times New Roman"/>
              </a:rPr>
              <a:t>&lt;header&gt;</a:t>
            </a:r>
            <a:endParaRPr/>
          </a:p>
        </p:txBody>
      </p:sp>
      <p:sp>
        <p:nvSpPr>
          <p:cNvPr id="128" name="PlaceHolder 3"/>
          <p:cNvSpPr>
            <a:spLocks noGrp="1"/>
          </p:cNvSpPr>
          <p:nvPr>
            <p:ph type="dt"/>
          </p:nvPr>
        </p:nvSpPr>
        <p:spPr>
          <a:xfrm>
            <a:off x="4399200" y="0"/>
            <a:ext cx="3372840" cy="502560"/>
          </a:xfrm>
          <a:prstGeom prst="rect">
            <a:avLst/>
          </a:prstGeom>
        </p:spPr>
        <p:txBody>
          <a:bodyPr lIns="0" rIns="0" tIns="0" bIns="0"/>
          <a:p>
            <a:pPr algn="r"/>
            <a:r>
              <a:rPr lang="en-US" sz="1400">
                <a:latin typeface="Times New Roman"/>
              </a:rPr>
              <a:t>&lt;date/time&gt;</a:t>
            </a:r>
            <a:endParaRPr/>
          </a:p>
        </p:txBody>
      </p:sp>
      <p:sp>
        <p:nvSpPr>
          <p:cNvPr id="129" name="PlaceHolder 4"/>
          <p:cNvSpPr>
            <a:spLocks noGrp="1"/>
          </p:cNvSpPr>
          <p:nvPr>
            <p:ph type="ftr"/>
          </p:nvPr>
        </p:nvSpPr>
        <p:spPr>
          <a:xfrm>
            <a:off x="0" y="9555480"/>
            <a:ext cx="3372840" cy="502560"/>
          </a:xfrm>
          <a:prstGeom prst="rect">
            <a:avLst/>
          </a:prstGeom>
        </p:spPr>
        <p:txBody>
          <a:bodyPr lIns="0" rIns="0" tIns="0" bIns="0" anchor="b"/>
          <a:p>
            <a:r>
              <a:rPr lang="en-US" sz="1400">
                <a:latin typeface="Times New Roman"/>
              </a:rPr>
              <a:t>&lt;footer&gt;</a:t>
            </a:r>
            <a:endParaRPr/>
          </a:p>
        </p:txBody>
      </p:sp>
      <p:sp>
        <p:nvSpPr>
          <p:cNvPr id="130" name="PlaceHolder 5"/>
          <p:cNvSpPr>
            <a:spLocks noGrp="1"/>
          </p:cNvSpPr>
          <p:nvPr>
            <p:ph type="sldNum"/>
          </p:nvPr>
        </p:nvSpPr>
        <p:spPr>
          <a:xfrm>
            <a:off x="4399200" y="9555480"/>
            <a:ext cx="3372840" cy="502560"/>
          </a:xfrm>
          <a:prstGeom prst="rect">
            <a:avLst/>
          </a:prstGeom>
        </p:spPr>
        <p:txBody>
          <a:bodyPr lIns="0" rIns="0" tIns="0" bIns="0" anchor="b"/>
          <a:p>
            <a:pPr algn="r"/>
            <a:fld id="{467AE0FA-F7AA-4523-9ED3-46E6EA2C0B9A}" type="slidenum">
              <a:rPr lang="en-US" sz="1400">
                <a:latin typeface="Times New Roman"/>
              </a:rPr>
              <a:t>&lt;number&gt;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51" name="PlaceHolder 1"/>
          <p:cNvSpPr>
            <a:spLocks noGrp="1"/>
          </p:cNvSpPr>
          <p:nvPr>
            <p:ph type="body"/>
          </p:nvPr>
        </p:nvSpPr>
        <p:spPr>
          <a:xfrm>
            <a:off x="685800" y="4400640"/>
            <a:ext cx="5485320" cy="3599280"/>
          </a:xfrm>
          <a:prstGeom prst="rect">
            <a:avLst/>
          </a:prstGeom>
        </p:spPr>
        <p:txBody>
          <a:bodyPr lIns="0" rIns="0" tIns="0" bIns="0"/>
          <a:p>
            <a:endParaRPr/>
          </a:p>
        </p:txBody>
      </p:sp>
      <p:sp>
        <p:nvSpPr>
          <p:cNvPr id="252"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8E1A6641-8A8C-448F-B59B-BD54F166A403}" type="slidenum">
              <a:rPr lang="en-US" sz="1200" strike="noStrike">
                <a:solidFill>
                  <a:srgbClr val="000000"/>
                </a:solidFill>
                <a:latin typeface="+mn-lt"/>
                <a:ea typeface="+mn-ea"/>
              </a:rPr>
              <a:t>&lt;number&gt;</a:t>
            </a:fld>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69" name="PlaceHolder 1"/>
          <p:cNvSpPr>
            <a:spLocks noGrp="1"/>
          </p:cNvSpPr>
          <p:nvPr>
            <p:ph type="body"/>
          </p:nvPr>
        </p:nvSpPr>
        <p:spPr>
          <a:xfrm>
            <a:off x="685800" y="4400640"/>
            <a:ext cx="5485320" cy="3599280"/>
          </a:xfrm>
          <a:prstGeom prst="rect">
            <a:avLst/>
          </a:prstGeom>
        </p:spPr>
        <p:txBody>
          <a:bodyPr lIns="0" rIns="0" tIns="0" bIns="0"/>
          <a:p>
            <a:pPr>
              <a:lnSpc>
                <a:spcPct val="100000"/>
              </a:lnSpc>
              <a:buFont typeface="StarSymbol"/>
              <a:buChar char="-"/>
            </a:pPr>
            <a:r>
              <a:rPr lang="en-US" sz="2000" strike="noStrike">
                <a:latin typeface="Arial"/>
              </a:rPr>
              <a:t>Einsatz: </a:t>
            </a:r>
            <a:r>
              <a:rPr lang="en-US" sz="1200" strike="noStrike">
                <a:solidFill>
                  <a:srgbClr val="000000"/>
                </a:solidFill>
                <a:latin typeface="+mn-lt"/>
                <a:ea typeface="+mn-ea"/>
              </a:rPr>
              <a:t>Maschinen- und Werkzeugbau, in der Automobilindustrie, der Luft- und Raumfahrtindustrie sowie der Petroindustrie</a:t>
            </a:r>
            <a:endParaRPr/>
          </a:p>
          <a:p>
            <a:pPr>
              <a:lnSpc>
                <a:spcPct val="100000"/>
              </a:lnSpc>
              <a:buFont typeface="StarSymbol"/>
              <a:buChar char="-"/>
            </a:pPr>
            <a:r>
              <a:rPr lang="en-US" sz="1200" strike="noStrike">
                <a:solidFill>
                  <a:srgbClr val="000000"/>
                </a:solidFill>
                <a:latin typeface="+mn-lt"/>
                <a:ea typeface="+mn-ea"/>
              </a:rPr>
              <a:t>WMT: Vertreibt Zerspanungswerkzeuge, beliefert kleine und mittlere Zerspanungsunternehmen mit Präzisionswerkzeugen</a:t>
            </a:r>
            <a:endParaRPr/>
          </a:p>
          <a:p>
            <a:pPr>
              <a:lnSpc>
                <a:spcPct val="100000"/>
              </a:lnSpc>
              <a:buFont typeface="StarSymbol"/>
              <a:buChar char="-"/>
            </a:pPr>
            <a:r>
              <a:rPr lang="en-US" sz="1200" strike="noStrike">
                <a:solidFill>
                  <a:srgbClr val="000000"/>
                </a:solidFill>
                <a:latin typeface="+mn-lt"/>
                <a:ea typeface="+mn-ea"/>
              </a:rPr>
              <a:t>Ist mit 11 Vertriebsgesellschaften in 18 Ländern vertreten</a:t>
            </a:r>
            <a:endParaRPr/>
          </a:p>
          <a:p>
            <a:pPr>
              <a:lnSpc>
                <a:spcPct val="100000"/>
              </a:lnSpc>
              <a:buFont typeface="StarSymbol"/>
              <a:buChar char="-"/>
            </a:pPr>
            <a:r>
              <a:rPr lang="en-US" sz="1200" strike="noStrike">
                <a:solidFill>
                  <a:srgbClr val="000000"/>
                </a:solidFill>
                <a:latin typeface="+mn-lt"/>
                <a:ea typeface="+mn-ea"/>
              </a:rPr>
              <a:t>CB: China, Taiwan, Südostasien, Australien</a:t>
            </a:r>
            <a:endParaRPr/>
          </a:p>
          <a:p>
            <a:pPr>
              <a:lnSpc>
                <a:spcPct val="100000"/>
              </a:lnSpc>
              <a:buFont typeface="StarSymbol"/>
              <a:buChar char="-"/>
            </a:pPr>
            <a:r>
              <a:rPr lang="en-US" sz="1200" strike="noStrike">
                <a:solidFill>
                  <a:srgbClr val="000000"/>
                </a:solidFill>
                <a:latin typeface="+mn-lt"/>
                <a:ea typeface="+mn-ea"/>
              </a:rPr>
              <a:t>GW: Bohrer, Fräser, Reibahlen, Senker und Sonderwerkzeuge</a:t>
            </a:r>
            <a:endParaRPr/>
          </a:p>
          <a:p>
            <a:pPr>
              <a:lnSpc>
                <a:spcPct val="100000"/>
              </a:lnSpc>
              <a:buFont typeface="StarSymbol"/>
              <a:buChar char="-"/>
            </a:pPr>
            <a:r>
              <a:rPr lang="en-US" sz="2000" strike="noStrike">
                <a:solidFill>
                  <a:srgbClr val="000000"/>
                </a:solidFill>
                <a:latin typeface="+mn-lt"/>
                <a:ea typeface="+mn-ea"/>
              </a:rPr>
              <a:t>PROMAX: Rancho Cordova, KA – Anfang 2014: CERATIZIT mit 80% beteiligt</a:t>
            </a:r>
            <a:endParaRPr/>
          </a:p>
        </p:txBody>
      </p:sp>
      <p:sp>
        <p:nvSpPr>
          <p:cNvPr id="270"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98EA5F13-5192-4619-AB9C-9E3C0430E132}" type="slidenum">
              <a:rPr lang="en-US" sz="1200" strike="noStrike">
                <a:solidFill>
                  <a:srgbClr val="000000"/>
                </a:solidFill>
                <a:latin typeface="+mn-lt"/>
                <a:ea typeface="+mn-ea"/>
              </a:rPr>
              <a:t>&lt;number&gt;</a:t>
            </a:fld>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71" name="PlaceHolder 1"/>
          <p:cNvSpPr>
            <a:spLocks noGrp="1"/>
          </p:cNvSpPr>
          <p:nvPr>
            <p:ph type="body"/>
          </p:nvPr>
        </p:nvSpPr>
        <p:spPr>
          <a:xfrm>
            <a:off x="685800" y="4400640"/>
            <a:ext cx="5485320" cy="3599280"/>
          </a:xfrm>
          <a:prstGeom prst="rect">
            <a:avLst/>
          </a:prstGeom>
        </p:spPr>
        <p:txBody>
          <a:bodyPr lIns="0" rIns="0" tIns="0" bIns="0"/>
          <a:p>
            <a:r>
              <a:rPr lang="en-US" sz="2000" strike="noStrike">
                <a:latin typeface="Arial"/>
              </a:rPr>
              <a:t>2 verschiedene Fertigungsverfahren</a:t>
            </a:r>
            <a:endParaRPr/>
          </a:p>
          <a:p>
            <a:endParaRPr/>
          </a:p>
          <a:p>
            <a:endParaRPr/>
          </a:p>
        </p:txBody>
      </p:sp>
      <p:sp>
        <p:nvSpPr>
          <p:cNvPr id="272"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B60F39CF-16FA-4BB0-958C-698D72CC3AD6}" type="slidenum">
              <a:rPr lang="en-US" sz="1200" strike="noStrike">
                <a:solidFill>
                  <a:srgbClr val="000000"/>
                </a:solidFill>
                <a:latin typeface="+mn-lt"/>
                <a:ea typeface="+mn-ea"/>
              </a:rPr>
              <a:t>&lt;number&gt;</a:t>
            </a:fld>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73" name="PlaceHolder 1"/>
          <p:cNvSpPr>
            <a:spLocks noGrp="1"/>
          </p:cNvSpPr>
          <p:nvPr>
            <p:ph type="body"/>
          </p:nvPr>
        </p:nvSpPr>
        <p:spPr>
          <a:xfrm>
            <a:off x="685800" y="4400640"/>
            <a:ext cx="5485320" cy="3599280"/>
          </a:xfrm>
          <a:prstGeom prst="rect">
            <a:avLst/>
          </a:prstGeom>
        </p:spPr>
        <p:txBody>
          <a:bodyPr lIns="0" rIns="0" tIns="0" bIns="0"/>
          <a:p>
            <a:pPr>
              <a:lnSpc>
                <a:spcPct val="100000"/>
              </a:lnSpc>
            </a:pPr>
            <a:r>
              <a:rPr lang="en-US" sz="2000" strike="noStrike">
                <a:latin typeface="Arial"/>
              </a:rPr>
              <a:t>Molybdän – Wärmeleitend, hoher Schmelzpunkt</a:t>
            </a:r>
            <a:endParaRPr/>
          </a:p>
          <a:p>
            <a:pPr>
              <a:lnSpc>
                <a:spcPct val="100000"/>
              </a:lnSpc>
            </a:pPr>
            <a:endParaRPr/>
          </a:p>
          <a:p>
            <a:pPr>
              <a:lnSpc>
                <a:spcPct val="100000"/>
              </a:lnSpc>
            </a:pPr>
            <a:r>
              <a:rPr lang="en-US" sz="2000" strike="noStrike">
                <a:latin typeface="Arial"/>
              </a:rPr>
              <a:t>Wolfram – Hitzebeständig</a:t>
            </a:r>
            <a:endParaRPr/>
          </a:p>
          <a:p>
            <a:pPr>
              <a:lnSpc>
                <a:spcPct val="100000"/>
              </a:lnSpc>
            </a:pPr>
            <a:endParaRPr/>
          </a:p>
          <a:p>
            <a:pPr>
              <a:lnSpc>
                <a:spcPct val="100000"/>
              </a:lnSpc>
            </a:pPr>
            <a:r>
              <a:rPr lang="en-US" sz="2000" strike="noStrike">
                <a:latin typeface="Arial"/>
              </a:rPr>
              <a:t>Wolframschwermetall – Hohe Dichte</a:t>
            </a:r>
            <a:endParaRPr/>
          </a:p>
          <a:p>
            <a:pPr>
              <a:lnSpc>
                <a:spcPct val="100000"/>
              </a:lnSpc>
            </a:pPr>
            <a:endParaRPr/>
          </a:p>
          <a:p>
            <a:pPr>
              <a:lnSpc>
                <a:spcPct val="100000"/>
              </a:lnSpc>
            </a:pPr>
            <a:r>
              <a:rPr lang="en-US" sz="2000" strike="noStrike">
                <a:latin typeface="Arial"/>
              </a:rPr>
              <a:t>Tantal – Verformbar</a:t>
            </a:r>
            <a:endParaRPr/>
          </a:p>
          <a:p>
            <a:pPr>
              <a:lnSpc>
                <a:spcPct val="100000"/>
              </a:lnSpc>
            </a:pPr>
            <a:endParaRPr/>
          </a:p>
          <a:p>
            <a:pPr>
              <a:lnSpc>
                <a:spcPct val="100000"/>
              </a:lnSpc>
            </a:pPr>
            <a:r>
              <a:rPr lang="en-US" sz="2000" strike="noStrike">
                <a:latin typeface="Arial"/>
              </a:rPr>
              <a:t>Niob – gute Beständigkeit, wenig Gewicht</a:t>
            </a:r>
            <a:endParaRPr/>
          </a:p>
          <a:p>
            <a:pPr>
              <a:lnSpc>
                <a:spcPct val="100000"/>
              </a:lnSpc>
            </a:pPr>
            <a:endParaRPr/>
          </a:p>
          <a:p>
            <a:pPr>
              <a:lnSpc>
                <a:spcPct val="100000"/>
              </a:lnSpc>
            </a:pPr>
            <a:r>
              <a:rPr lang="en-US" sz="2000" strike="noStrike">
                <a:latin typeface="Arial"/>
              </a:rPr>
              <a:t>Chrom – hohe Korrosionsbeständigkeit</a:t>
            </a:r>
            <a:endParaRPr/>
          </a:p>
          <a:p>
            <a:pPr>
              <a:lnSpc>
                <a:spcPct val="100000"/>
              </a:lnSpc>
            </a:pPr>
            <a:endParaRPr/>
          </a:p>
        </p:txBody>
      </p:sp>
      <p:sp>
        <p:nvSpPr>
          <p:cNvPr id="274"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E97F61F6-3E5A-4892-A088-A1E3BE6B8146}" type="slidenum">
              <a:rPr lang="en-US" sz="1200" strike="noStrike">
                <a:solidFill>
                  <a:srgbClr val="000000"/>
                </a:solidFill>
                <a:latin typeface="+mn-lt"/>
                <a:ea typeface="+mn-ea"/>
              </a:rPr>
              <a:t>&lt;number&gt;</a:t>
            </a:fld>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53" name="PlaceHolder 1"/>
          <p:cNvSpPr>
            <a:spLocks noGrp="1"/>
          </p:cNvSpPr>
          <p:nvPr>
            <p:ph type="body"/>
          </p:nvPr>
        </p:nvSpPr>
        <p:spPr>
          <a:xfrm>
            <a:off x="685800" y="4400640"/>
            <a:ext cx="5485320" cy="3599280"/>
          </a:xfrm>
          <a:prstGeom prst="rect">
            <a:avLst/>
          </a:prstGeom>
        </p:spPr>
        <p:txBody>
          <a:bodyPr lIns="0" rIns="0" tIns="0" bIns="0"/>
          <a:p>
            <a:endParaRPr/>
          </a:p>
        </p:txBody>
      </p:sp>
      <p:sp>
        <p:nvSpPr>
          <p:cNvPr id="254"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227EA1B9-7B27-4AD9-9B6F-4C4D9858BEC5}" type="slidenum">
              <a:rPr lang="en-US" sz="1200" strike="noStrike">
                <a:solidFill>
                  <a:srgbClr val="000000"/>
                </a:solidFill>
                <a:latin typeface="+mn-lt"/>
                <a:ea typeface="+mn-ea"/>
              </a:rPr>
              <a:t>&lt;number&gt;</a:t>
            </a:fld>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55" name="PlaceHolder 1"/>
          <p:cNvSpPr>
            <a:spLocks noGrp="1"/>
          </p:cNvSpPr>
          <p:nvPr>
            <p:ph type="body"/>
          </p:nvPr>
        </p:nvSpPr>
        <p:spPr>
          <a:xfrm>
            <a:off x="685800" y="4400640"/>
            <a:ext cx="5485320" cy="3599280"/>
          </a:xfrm>
          <a:prstGeom prst="rect">
            <a:avLst/>
          </a:prstGeom>
        </p:spPr>
        <p:txBody>
          <a:bodyPr lIns="0" rIns="0" tIns="0" bIns="0"/>
          <a:p>
            <a:pPr>
              <a:lnSpc>
                <a:spcPct val="100000"/>
              </a:lnSpc>
            </a:pPr>
            <a:r>
              <a:rPr lang="en-US" sz="1200" strike="noStrike">
                <a:solidFill>
                  <a:srgbClr val="000000"/>
                </a:solidFill>
                <a:latin typeface="+mn-lt"/>
                <a:ea typeface="+mn-ea"/>
              </a:rPr>
              <a:t>Die Plansee-Gruppe ist ein integrierter Hersteller pulvermetallurgischer Werkstoffe. Das österreichische Privatunternehmen liefert Metallpulver, Halbzeug und Rohlinge sowie einbaufertige Komponenten aus thermisch, mechanisch und chemisch hochbelastbaren Hochtechnologie-Werkstoffen an eine große Zahl an Industrien. </a:t>
            </a:r>
            <a:endParaRPr/>
          </a:p>
          <a:p>
            <a:pPr>
              <a:lnSpc>
                <a:spcPct val="100000"/>
              </a:lnSpc>
            </a:pPr>
            <a:endParaRPr/>
          </a:p>
          <a:p>
            <a:pPr>
              <a:lnSpc>
                <a:spcPct val="100000"/>
              </a:lnSpc>
            </a:pPr>
            <a:r>
              <a:rPr lang="en-US" sz="1200" strike="noStrike">
                <a:solidFill>
                  <a:srgbClr val="000000"/>
                </a:solidFill>
                <a:latin typeface="+mn-lt"/>
                <a:ea typeface="+mn-ea"/>
              </a:rPr>
              <a:t>Die Plansee-Gruppe ist ein Unternehmen welches weltweit ca. 8500 Mitarbeiter beschäftigt. Unter den Standorten welche auf der gesamten Welt verteilt sind, befinden sich in 33 Länder, von insgesamt 50 in denen Plansee präsent ist, Produktionsstandorte des Unternehmens.</a:t>
            </a:r>
            <a:endParaRPr/>
          </a:p>
          <a:p>
            <a:pPr>
              <a:lnSpc>
                <a:spcPct val="100000"/>
              </a:lnSpc>
            </a:pPr>
            <a:endParaRPr/>
          </a:p>
          <a:p>
            <a:pPr>
              <a:lnSpc>
                <a:spcPct val="100000"/>
              </a:lnSpc>
            </a:pPr>
            <a:endParaRPr/>
          </a:p>
        </p:txBody>
      </p:sp>
      <p:sp>
        <p:nvSpPr>
          <p:cNvPr id="256"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332A97F3-9D2C-4EFF-B54B-BC4559EBF327}" type="slidenum">
              <a:rPr lang="en-US" sz="1200" strike="noStrike">
                <a:solidFill>
                  <a:srgbClr val="000000"/>
                </a:solidFill>
                <a:latin typeface="+mn-lt"/>
                <a:ea typeface="+mn-ea"/>
              </a:rPr>
              <a:t>&lt;number&gt;</a:t>
            </a:fld>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57" name="PlaceHolder 1"/>
          <p:cNvSpPr>
            <a:spLocks noGrp="1"/>
          </p:cNvSpPr>
          <p:nvPr>
            <p:ph type="body"/>
          </p:nvPr>
        </p:nvSpPr>
        <p:spPr>
          <a:xfrm>
            <a:off x="685800" y="4400640"/>
            <a:ext cx="5485320" cy="3599280"/>
          </a:xfrm>
          <a:prstGeom prst="rect">
            <a:avLst/>
          </a:prstGeom>
        </p:spPr>
        <p:txBody>
          <a:bodyPr lIns="0" rIns="0" tIns="0" bIns="0"/>
          <a:p>
            <a:r>
              <a:rPr lang="en-US" sz="1200" strike="noStrike">
                <a:solidFill>
                  <a:srgbClr val="000000"/>
                </a:solidFill>
                <a:latin typeface="+mn-lt"/>
                <a:ea typeface="+mn-ea"/>
              </a:rPr>
              <a:t>Begonnen hat alles im Jahr 1921. Den Prager Unternehmer Paul Schwarzkopf hatte es nach den Wirren des Ersten Weltkriegs nach Breitenwang verschlagen. Schon in Prag hatte er nach seinem Studium mit Wolfram experimentiert, hatte ein Unternehmen gegründet, das Wolframdraht für Glühbirnen herstellte. Doch der Krieg machte alles zunichte. [12]</a:t>
            </a:r>
            <a:endParaRPr/>
          </a:p>
          <a:p>
            <a:endParaRPr/>
          </a:p>
          <a:p>
            <a:r>
              <a:rPr lang="en-US" sz="1200" strike="noStrike">
                <a:solidFill>
                  <a:srgbClr val="000000"/>
                </a:solidFill>
                <a:latin typeface="+mn-lt"/>
                <a:ea typeface="+mn-ea"/>
              </a:rPr>
              <a:t>Warum Breitenwang? Nahe dem Ort liegt der Plansee und seine Wasserkraft lieferte die Energie, die Schwarzkopf für die Herstellung von Hochleistungsmetallen benötigte. Und der Erfinder Schwarzkopf war auch ein guter Unternehmer. Seine Firma Plansee wurde ständig ausgebaut. Bis Nationalsozialismus und Krieg Schwarzkopf zur Emigration in die USA zwangen. Aus Plansee wurde die Deutsche Edelstahlwerk AG. [12]</a:t>
            </a:r>
            <a:endParaRPr/>
          </a:p>
          <a:p>
            <a:endParaRPr/>
          </a:p>
          <a:p>
            <a:pPr>
              <a:lnSpc>
                <a:spcPct val="100000"/>
              </a:lnSpc>
            </a:pPr>
            <a:r>
              <a:rPr lang="en-US" sz="1200" strike="noStrike">
                <a:solidFill>
                  <a:srgbClr val="000000"/>
                </a:solidFill>
                <a:latin typeface="+mn-lt"/>
                <a:ea typeface="+mn-ea"/>
              </a:rPr>
              <a:t>Nach Kriegsende kam Schwarzkopf zurück, arbeitete jahrelang als Verwalter und ab 1952 nach der Rückstellung wieder als Eigentümer und Konzernherr von Plansee. [12]</a:t>
            </a:r>
            <a:endParaRPr/>
          </a:p>
          <a:p>
            <a:pPr>
              <a:lnSpc>
                <a:spcPct val="100000"/>
              </a:lnSpc>
            </a:pPr>
            <a:endParaRPr/>
          </a:p>
          <a:p>
            <a:pPr>
              <a:lnSpc>
                <a:spcPct val="100000"/>
              </a:lnSpc>
            </a:pPr>
            <a:endParaRPr/>
          </a:p>
        </p:txBody>
      </p:sp>
      <p:sp>
        <p:nvSpPr>
          <p:cNvPr id="258"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30745016-4C6F-4E94-946E-650E29137F72}" type="slidenum">
              <a:rPr lang="en-US" sz="1200" strike="noStrike">
                <a:solidFill>
                  <a:srgbClr val="000000"/>
                </a:solidFill>
                <a:latin typeface="+mn-lt"/>
                <a:ea typeface="+mn-ea"/>
              </a:rPr>
              <a:t>&lt;number&gt;</a:t>
            </a:fld>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59" name="PlaceHolder 1"/>
          <p:cNvSpPr>
            <a:spLocks noGrp="1"/>
          </p:cNvSpPr>
          <p:nvPr>
            <p:ph type="body"/>
          </p:nvPr>
        </p:nvSpPr>
        <p:spPr>
          <a:xfrm>
            <a:off x="685800" y="4400640"/>
            <a:ext cx="5485320" cy="3599280"/>
          </a:xfrm>
          <a:prstGeom prst="rect">
            <a:avLst/>
          </a:prstGeom>
        </p:spPr>
        <p:txBody>
          <a:bodyPr lIns="0" rIns="0" tIns="0" bIns="0"/>
          <a:p>
            <a:pPr>
              <a:lnSpc>
                <a:spcPct val="100000"/>
              </a:lnSpc>
            </a:pPr>
            <a:r>
              <a:rPr b="1" lang="en-US" sz="1200" strike="noStrike">
                <a:solidFill>
                  <a:srgbClr val="000000"/>
                </a:solidFill>
                <a:latin typeface="+mn-lt"/>
                <a:ea typeface="+mn-ea"/>
              </a:rPr>
              <a:t>Hauptziel</a:t>
            </a:r>
            <a:endParaRPr/>
          </a:p>
          <a:p>
            <a:pPr>
              <a:lnSpc>
                <a:spcPct val="100000"/>
              </a:lnSpc>
            </a:pPr>
            <a:r>
              <a:rPr lang="en-US" sz="1200" strike="noStrike">
                <a:solidFill>
                  <a:srgbClr val="000000"/>
                </a:solidFill>
                <a:latin typeface="+mn-lt"/>
                <a:ea typeface="+mn-ea"/>
              </a:rPr>
              <a:t>Die Plansee-Gruppe zielt darauf ab, der weltweit führende und bevorzugte Anbieter der Hochtechnologie-Werkstoffe Molybdän und Wolfram entlang der gesamten Wertschöpfungskette zu sein. </a:t>
            </a:r>
            <a:endParaRPr/>
          </a:p>
          <a:p>
            <a:pPr>
              <a:lnSpc>
                <a:spcPct val="100000"/>
              </a:lnSpc>
            </a:pPr>
            <a:r>
              <a:rPr b="1" lang="en-US" sz="1200" strike="noStrike">
                <a:solidFill>
                  <a:srgbClr val="000000"/>
                </a:solidFill>
                <a:latin typeface="+mn-lt"/>
                <a:ea typeface="+mn-ea"/>
              </a:rPr>
              <a:t>Zunkunftsaspekte</a:t>
            </a:r>
            <a:endParaRPr/>
          </a:p>
          <a:p>
            <a:pPr>
              <a:lnSpc>
                <a:spcPct val="100000"/>
              </a:lnSpc>
            </a:pPr>
            <a:r>
              <a:rPr lang="en-US" sz="1200" strike="noStrike">
                <a:solidFill>
                  <a:srgbClr val="000000"/>
                </a:solidFill>
                <a:latin typeface="+mn-lt"/>
                <a:ea typeface="+mn-ea"/>
              </a:rPr>
              <a:t>Ihre Geschäftsaktivitäten nehmen eine weltweit führende Marktposition ein. </a:t>
            </a:r>
            <a:endParaRPr/>
          </a:p>
          <a:p>
            <a:pPr>
              <a:lnSpc>
                <a:spcPct val="100000"/>
              </a:lnSpc>
            </a:pPr>
            <a:r>
              <a:rPr lang="en-US" sz="1200" strike="noStrike">
                <a:solidFill>
                  <a:srgbClr val="000000"/>
                </a:solidFill>
                <a:latin typeface="+mn-lt"/>
                <a:ea typeface="+mn-ea"/>
              </a:rPr>
              <a:t>Plansee entwickelt sich besser als der Markt.</a:t>
            </a:r>
            <a:endParaRPr/>
          </a:p>
          <a:p>
            <a:pPr>
              <a:lnSpc>
                <a:spcPct val="100000"/>
              </a:lnSpc>
            </a:pPr>
            <a:r>
              <a:rPr lang="en-US" sz="1200" strike="noStrike">
                <a:solidFill>
                  <a:srgbClr val="000000"/>
                </a:solidFill>
                <a:latin typeface="+mn-lt"/>
                <a:ea typeface="+mn-ea"/>
              </a:rPr>
              <a:t>Sie sind klar positioniert, nachhaltig profitabel und erreichen ambitionierte Finanzziele.</a:t>
            </a:r>
            <a:endParaRPr/>
          </a:p>
          <a:p>
            <a:pPr>
              <a:lnSpc>
                <a:spcPct val="100000"/>
              </a:lnSpc>
            </a:pPr>
            <a:r>
              <a:rPr lang="en-US" sz="1200" strike="noStrike">
                <a:solidFill>
                  <a:srgbClr val="000000"/>
                </a:solidFill>
                <a:latin typeface="+mn-lt"/>
                <a:ea typeface="+mn-ea"/>
              </a:rPr>
              <a:t>Sie sind ein weltweit attraktiver Arbeitgeber.</a:t>
            </a:r>
            <a:endParaRPr/>
          </a:p>
          <a:p>
            <a:pPr>
              <a:lnSpc>
                <a:spcPct val="100000"/>
              </a:lnSpc>
            </a:pPr>
            <a:endParaRPr/>
          </a:p>
          <a:p>
            <a:pPr>
              <a:lnSpc>
                <a:spcPct val="100000"/>
              </a:lnSpc>
            </a:pPr>
            <a:endParaRPr/>
          </a:p>
        </p:txBody>
      </p:sp>
      <p:sp>
        <p:nvSpPr>
          <p:cNvPr id="260"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EBCE3433-A34F-4F09-9325-BD28608BA5DC}" type="slidenum">
              <a:rPr lang="en-US" sz="1200" strike="noStrike">
                <a:solidFill>
                  <a:srgbClr val="000000"/>
                </a:solidFill>
                <a:latin typeface="+mn-lt"/>
                <a:ea typeface="+mn-ea"/>
              </a:rPr>
              <a:t>&lt;number&gt;</a:t>
            </a:fld>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61" name="PlaceHolder 1"/>
          <p:cNvSpPr>
            <a:spLocks noGrp="1"/>
          </p:cNvSpPr>
          <p:nvPr>
            <p:ph type="body"/>
          </p:nvPr>
        </p:nvSpPr>
        <p:spPr>
          <a:xfrm>
            <a:off x="685800" y="4400640"/>
            <a:ext cx="5485320" cy="3599280"/>
          </a:xfrm>
          <a:prstGeom prst="rect">
            <a:avLst/>
          </a:prstGeom>
        </p:spPr>
        <p:txBody>
          <a:bodyPr lIns="0" rIns="0" tIns="0" bIns="0"/>
          <a:p>
            <a:r>
              <a:rPr lang="en-US" sz="2000" strike="noStrike">
                <a:latin typeface="Arial"/>
              </a:rPr>
              <a:t>Produktlinienstruktur: Ordnet die Aktivitäten eines Unternehmens nach Geschäftsbereichen bzw. Produktgruppen</a:t>
            </a:r>
            <a:endParaRPr/>
          </a:p>
          <a:p>
            <a:endParaRPr/>
          </a:p>
          <a:p>
            <a:r>
              <a:rPr lang="en-US" sz="1200" strike="noStrike">
                <a:solidFill>
                  <a:srgbClr val="000000"/>
                </a:solidFill>
                <a:latin typeface="+mn-lt"/>
                <a:ea typeface="+mn-ea"/>
              </a:rPr>
              <a:t>Vorteile:</a:t>
            </a:r>
            <a:endParaRPr/>
          </a:p>
          <a:p>
            <a:r>
              <a:rPr lang="en-US" sz="1200" strike="noStrike">
                <a:solidFill>
                  <a:srgbClr val="000000"/>
                </a:solidFill>
                <a:latin typeface="+mn-lt"/>
                <a:ea typeface="+mn-ea"/>
              </a:rPr>
              <a:t>·       Verantwortlichkeit für die Geschäftsbereiche ist näher am direkten Umfeld der Bereiche angesiedelt.</a:t>
            </a:r>
            <a:endParaRPr/>
          </a:p>
          <a:p>
            <a:r>
              <a:rPr lang="en-US" sz="1200" strike="noStrike">
                <a:solidFill>
                  <a:srgbClr val="000000"/>
                </a:solidFill>
                <a:latin typeface="+mn-lt"/>
                <a:ea typeface="+mn-ea"/>
              </a:rPr>
              <a:t>·       Die Unternehmensleitung wird von produktbezogenen Problemen belastet und kann sich auf Aufgaben konzentrieren, die das Gesamtunternehmen betreffen.</a:t>
            </a:r>
            <a:endParaRPr/>
          </a:p>
          <a:p>
            <a:r>
              <a:rPr lang="en-US" sz="1200" strike="noStrike">
                <a:solidFill>
                  <a:srgbClr val="000000"/>
                </a:solidFill>
                <a:latin typeface="+mn-lt"/>
                <a:ea typeface="+mn-ea"/>
              </a:rPr>
              <a:t>·       Ergebnisverantwortlichkeit liegt bei den Verantwortlichen für die Geschäftsbereiche.</a:t>
            </a:r>
            <a:endParaRPr/>
          </a:p>
          <a:p>
            <a:r>
              <a:rPr lang="en-US" sz="1200" strike="noStrike">
                <a:solidFill>
                  <a:srgbClr val="000000"/>
                </a:solidFill>
                <a:latin typeface="+mn-lt"/>
                <a:ea typeface="+mn-ea"/>
              </a:rPr>
              <a:t>·       Jeder Geschäftsbereich kann seine Aktivitäten auf seine Kernsgeschäfte fokussieren.</a:t>
            </a:r>
            <a:endParaRPr/>
          </a:p>
          <a:p>
            <a:r>
              <a:rPr lang="en-US" sz="1200" strike="noStrike">
                <a:solidFill>
                  <a:srgbClr val="000000"/>
                </a:solidFill>
                <a:latin typeface="+mn-lt"/>
                <a:ea typeface="+mn-ea"/>
              </a:rPr>
              <a:t> </a:t>
            </a:r>
            <a:endParaRPr/>
          </a:p>
          <a:p>
            <a:r>
              <a:rPr lang="en-US" sz="1200" strike="noStrike">
                <a:solidFill>
                  <a:srgbClr val="000000"/>
                </a:solidFill>
                <a:latin typeface="+mn-lt"/>
                <a:ea typeface="+mn-ea"/>
              </a:rPr>
              <a:t>Nachteile:</a:t>
            </a:r>
            <a:endParaRPr/>
          </a:p>
          <a:p>
            <a:r>
              <a:rPr lang="en-US" sz="1200" strike="noStrike">
                <a:solidFill>
                  <a:srgbClr val="000000"/>
                </a:solidFill>
                <a:latin typeface="+mn-lt"/>
                <a:ea typeface="+mn-ea"/>
              </a:rPr>
              <a:t>·       Duplizierung bestimmter Aufgaben.</a:t>
            </a:r>
            <a:endParaRPr/>
          </a:p>
          <a:p>
            <a:r>
              <a:rPr lang="en-US" sz="1200" strike="noStrike">
                <a:solidFill>
                  <a:srgbClr val="000000"/>
                </a:solidFill>
                <a:latin typeface="+mn-lt"/>
                <a:ea typeface="+mn-ea"/>
              </a:rPr>
              <a:t>·       U.U. Rivalität und Konkurrenzdenken zwischen den Bereichen.</a:t>
            </a:r>
            <a:endParaRPr/>
          </a:p>
          <a:p>
            <a:r>
              <a:rPr lang="en-US" sz="1200" strike="noStrike">
                <a:solidFill>
                  <a:srgbClr val="000000"/>
                </a:solidFill>
                <a:latin typeface="+mn-lt"/>
                <a:ea typeface="+mn-ea"/>
              </a:rPr>
              <a:t>·       Unternehmensleitung kann direkten Kontakt zum eigentlichen Geschäft verlieren.</a:t>
            </a:r>
            <a:endParaRPr/>
          </a:p>
          <a:p>
            <a:r>
              <a:rPr lang="en-US" sz="1200" strike="noStrike">
                <a:solidFill>
                  <a:srgbClr val="000000"/>
                </a:solidFill>
                <a:latin typeface="+mn-lt"/>
                <a:ea typeface="+mn-ea"/>
              </a:rPr>
              <a:t>·       Abgrenzungsproblem, welche Aufgaben zentralisiert oder dezentralisiert werden sollten.</a:t>
            </a:r>
            <a:endParaRPr/>
          </a:p>
          <a:p>
            <a:r>
              <a:rPr lang="en-US" sz="1200" strike="noStrike">
                <a:solidFill>
                  <a:srgbClr val="000000"/>
                </a:solidFill>
                <a:latin typeface="+mn-lt"/>
                <a:ea typeface="+mn-ea"/>
              </a:rPr>
              <a:t>·       Gefahr starker Bürokratie und hoher Verwaltungsaufwendungen.</a:t>
            </a:r>
            <a:endParaRPr/>
          </a:p>
          <a:p>
            <a:endParaRPr/>
          </a:p>
        </p:txBody>
      </p:sp>
      <p:sp>
        <p:nvSpPr>
          <p:cNvPr id="262"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58AF535D-DD7B-4CA8-9626-54D6F5BF48BB}" type="slidenum">
              <a:rPr lang="en-US" sz="1200" strike="noStrike">
                <a:solidFill>
                  <a:srgbClr val="000000"/>
                </a:solidFill>
                <a:latin typeface="+mn-lt"/>
                <a:ea typeface="+mn-ea"/>
              </a:rPr>
              <a:t>&lt;number&gt;</a:t>
            </a:fld>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63" name="PlaceHolder 1"/>
          <p:cNvSpPr>
            <a:spLocks noGrp="1"/>
          </p:cNvSpPr>
          <p:nvPr>
            <p:ph type="body"/>
          </p:nvPr>
        </p:nvSpPr>
        <p:spPr>
          <a:xfrm>
            <a:off x="685800" y="4400640"/>
            <a:ext cx="5485320" cy="3599280"/>
          </a:xfrm>
          <a:prstGeom prst="rect">
            <a:avLst/>
          </a:prstGeom>
        </p:spPr>
        <p:txBody>
          <a:bodyPr lIns="0" rIns="0" tIns="0" bIns="0"/>
          <a:p>
            <a:pPr>
              <a:lnSpc>
                <a:spcPct val="100000"/>
              </a:lnSpc>
              <a:buFont typeface="StarSymbol"/>
              <a:buChar char="-"/>
            </a:pPr>
            <a:r>
              <a:rPr lang="en-US" sz="2000" strike="noStrike">
                <a:latin typeface="Arial"/>
              </a:rPr>
              <a:t>Verbundwerkstoff: Werkstoff aus zwei oder mehr verbundenen Materialien, der andere Werkstoffeigenschaften (thermisch, chemisch, gießbarkeit, etc.) besitzt als seine einzelnen Komponenten.</a:t>
            </a:r>
            <a:endParaRPr/>
          </a:p>
          <a:p>
            <a:pPr>
              <a:lnSpc>
                <a:spcPct val="100000"/>
              </a:lnSpc>
              <a:buFont typeface="StarSymbol"/>
              <a:buChar char="-"/>
            </a:pPr>
            <a:r>
              <a:rPr lang="en-US" sz="2000" strike="noStrike">
                <a:latin typeface="Arial"/>
              </a:rPr>
              <a:t>Sinter: ist ein Verfahren zur Herstellung oder Veränderung von Werkstoffen. Dabei werden feinkörnige, keramische oder metallische Stoffe – oft unter erhöhtem Druck – erhitzt, wobei die Temperaturen jedoch unterhalb der Schmelztemperatur der Hauptkomponenten bleiben, so dass die Gestalt (Form) des Werkstückes erhalten bleibt. Dabei kommt es in der Regel zu einer Schwindung, weil sich die Partikel des Ausgangsmaterials verdichten und Porenräume aufgefüllt werden. Sinterprozesse besitzen große Bedeutung bei der Keramikherstellung („Sinterglaskeramik“) und in der Metallurgie („Sintermetalle“ und „Pulvermetallurgie“). Das Sintererzeugnis erhält erst durch die Temperaturbehandlung seine endgültigen Eigenschaften, wie Härte, Festigkeit oder Temperaturleitfähigkeit, die im jeweiligen Einsatz erforderlich sind.</a:t>
            </a:r>
            <a:endParaRPr/>
          </a:p>
          <a:p>
            <a:pPr>
              <a:lnSpc>
                <a:spcPct val="100000"/>
              </a:lnSpc>
              <a:buFont typeface="StarSymbol"/>
              <a:buChar char="-"/>
            </a:pPr>
            <a:r>
              <a:rPr lang="en-US" sz="2000" strike="noStrike">
                <a:latin typeface="Arial"/>
              </a:rPr>
              <a:t>Geschäftsbereiche: </a:t>
            </a:r>
            <a:r>
              <a:rPr lang="en-US" sz="1200" strike="noStrike">
                <a:solidFill>
                  <a:srgbClr val="000000"/>
                </a:solidFill>
                <a:latin typeface="+mn-lt"/>
                <a:ea typeface="+mn-ea"/>
              </a:rPr>
              <a:t>Beschichtungsindustrie, Energieübertragung und Energieverteilung, Lichtindustrie, Thermische Prozesse, Ionenimplantation, Elektronikindustrie, Wolfram-Schwermetalllegierungen, Medizintechnik und Saphirherstellung.</a:t>
            </a:r>
            <a:endParaRPr/>
          </a:p>
        </p:txBody>
      </p:sp>
      <p:sp>
        <p:nvSpPr>
          <p:cNvPr id="264"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217A7507-D39C-442F-BF35-71D64F599D47}" type="slidenum">
              <a:rPr lang="en-US" sz="1200" strike="noStrike">
                <a:solidFill>
                  <a:srgbClr val="000000"/>
                </a:solidFill>
                <a:latin typeface="+mn-lt"/>
                <a:ea typeface="+mn-ea"/>
              </a:rPr>
              <a:t>&lt;number&gt;</a:t>
            </a:fld>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65" name="PlaceHolder 1"/>
          <p:cNvSpPr>
            <a:spLocks noGrp="1"/>
          </p:cNvSpPr>
          <p:nvPr>
            <p:ph type="body"/>
          </p:nvPr>
        </p:nvSpPr>
        <p:spPr>
          <a:xfrm>
            <a:off x="685800" y="4400640"/>
            <a:ext cx="5485320" cy="3599280"/>
          </a:xfrm>
          <a:prstGeom prst="rect">
            <a:avLst/>
          </a:prstGeom>
        </p:spPr>
        <p:txBody>
          <a:bodyPr lIns="0" rIns="0" tIns="0" bIns="0"/>
          <a:p>
            <a:r>
              <a:rPr lang="en-US" sz="2000" strike="noStrike">
                <a:latin typeface="Arial"/>
              </a:rPr>
              <a:t>APW: Ammoniumparawolframat</a:t>
            </a:r>
            <a:endParaRPr/>
          </a:p>
          <a:p>
            <a:r>
              <a:rPr lang="en-US" sz="2000" strike="noStrike">
                <a:latin typeface="Arial"/>
              </a:rPr>
              <a:t>+ Recycling von Wolfram</a:t>
            </a:r>
            <a:endParaRPr/>
          </a:p>
          <a:p>
            <a:endParaRPr/>
          </a:p>
          <a:p>
            <a:r>
              <a:rPr lang="en-US" sz="2000" strike="noStrike">
                <a:latin typeface="Arial"/>
              </a:rPr>
              <a:t>Reines Wolframpulver, Wolframkarbid, pressfertige Pulvermischungen auf Wolframbasis: Werkzeugindustrie, Verschleißschutzlösungen, Luft-/Raumfahrt, Lichtindustrie, Energieerzeugung</a:t>
            </a:r>
            <a:endParaRPr/>
          </a:p>
        </p:txBody>
      </p:sp>
      <p:sp>
        <p:nvSpPr>
          <p:cNvPr id="266"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65C09943-0866-4F37-913B-1DB057BFF1AA}" type="slidenum">
              <a:rPr lang="en-US" sz="1200" strike="noStrike">
                <a:solidFill>
                  <a:srgbClr val="000000"/>
                </a:solidFill>
                <a:latin typeface="+mn-lt"/>
                <a:ea typeface="+mn-ea"/>
              </a:rPr>
              <a:t>&lt;number&gt;</a:t>
            </a:fld>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67" name="PlaceHolder 1"/>
          <p:cNvSpPr>
            <a:spLocks noGrp="1"/>
          </p:cNvSpPr>
          <p:nvPr>
            <p:ph type="body"/>
          </p:nvPr>
        </p:nvSpPr>
        <p:spPr>
          <a:xfrm>
            <a:off x="685800" y="4400640"/>
            <a:ext cx="5485320" cy="3599280"/>
          </a:xfrm>
          <a:prstGeom prst="rect">
            <a:avLst/>
          </a:prstGeom>
        </p:spPr>
        <p:txBody>
          <a:bodyPr lIns="0" rIns="0" tIns="0" bIns="0"/>
          <a:p>
            <a:r>
              <a:rPr lang="en-US" sz="2000" strike="noStrike">
                <a:latin typeface="Arial"/>
              </a:rPr>
              <a:t>- Zersparnung: bezeichnet alle mechanischen Bearbeitungsverfahren, bei denen das Material in die gewünschte Form gebracht wird, indem überflüssiges Material in Form von Spänen abgetragen wird.</a:t>
            </a:r>
            <a:endParaRPr/>
          </a:p>
        </p:txBody>
      </p:sp>
      <p:sp>
        <p:nvSpPr>
          <p:cNvPr id="268" name="CustomShape 2"/>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9633A1EE-D26A-4692-BDC8-36ACA02D67DE}" type="slidenum">
              <a:rPr lang="en-US" sz="1200" strike="noStrike">
                <a:solidFill>
                  <a:srgbClr val="000000"/>
                </a:solidFill>
                <a:latin typeface="+mn-lt"/>
                <a:ea typeface="+mn-ea"/>
              </a:rPr>
              <a:t>&lt;number&gt;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 Id="rId3" Type="http://schemas.openxmlformats.org/officeDocument/2006/relationships/image" Target="../media/image21.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0" name="PlaceHolder 2"/>
          <p:cNvSpPr>
            <a:spLocks noGrp="1"/>
          </p:cNvSpPr>
          <p:nvPr>
            <p:ph type="body"/>
          </p:nvPr>
        </p:nvSpPr>
        <p:spPr>
          <a:xfrm>
            <a:off x="609480" y="1604520"/>
            <a:ext cx="10972440" cy="1896840"/>
          </a:xfrm>
          <a:prstGeom prst="rect">
            <a:avLst/>
          </a:prstGeom>
        </p:spPr>
        <p:txBody>
          <a:bodyPr lIns="0" rIns="0" tIns="0" bIns="0"/>
          <a:p>
            <a:endParaRPr/>
          </a:p>
        </p:txBody>
      </p:sp>
      <p:sp>
        <p:nvSpPr>
          <p:cNvPr id="31" name="PlaceHolder 3"/>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35" name="PlaceHolder 4"/>
          <p:cNvSpPr>
            <a:spLocks noGrp="1"/>
          </p:cNvSpPr>
          <p:nvPr>
            <p:ph type="body"/>
          </p:nvPr>
        </p:nvSpPr>
        <p:spPr>
          <a:xfrm>
            <a:off x="6231960" y="3682080"/>
            <a:ext cx="5354280" cy="1896840"/>
          </a:xfrm>
          <a:prstGeom prst="rect">
            <a:avLst/>
          </a:prstGeom>
        </p:spPr>
        <p:txBody>
          <a:bodyPr lIns="0" rIns="0" tIns="0" bIns="0"/>
          <a:p>
            <a:endParaRPr/>
          </a:p>
        </p:txBody>
      </p:sp>
      <p:sp>
        <p:nvSpPr>
          <p:cNvPr id="36" name="PlaceHolder 5"/>
          <p:cNvSpPr>
            <a:spLocks noGrp="1"/>
          </p:cNvSpPr>
          <p:nvPr>
            <p:ph type="body"/>
          </p:nvPr>
        </p:nvSpPr>
        <p:spPr>
          <a:xfrm>
            <a:off x="609480" y="3682080"/>
            <a:ext cx="5354280" cy="18968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38" name="PlaceHolder 2"/>
          <p:cNvSpPr>
            <a:spLocks noGrp="1"/>
          </p:cNvSpPr>
          <p:nvPr>
            <p:ph type="body"/>
          </p:nvPr>
        </p:nvSpPr>
        <p:spPr>
          <a:xfrm>
            <a:off x="609480" y="1604520"/>
            <a:ext cx="10972440" cy="3977280"/>
          </a:xfrm>
          <a:prstGeom prst="rect">
            <a:avLst/>
          </a:prstGeom>
        </p:spPr>
        <p:txBody>
          <a:bodyPr lIns="0" rIns="0" tIns="0" bIns="0"/>
          <a:p>
            <a:endParaRPr/>
          </a:p>
        </p:txBody>
      </p:sp>
      <p:sp>
        <p:nvSpPr>
          <p:cNvPr id="39" name="PlaceHolder 3"/>
          <p:cNvSpPr>
            <a:spLocks noGrp="1"/>
          </p:cNvSpPr>
          <p:nvPr>
            <p:ph type="body"/>
          </p:nvPr>
        </p:nvSpPr>
        <p:spPr>
          <a:xfrm>
            <a:off x="609480" y="1604520"/>
            <a:ext cx="10972440" cy="3977280"/>
          </a:xfrm>
          <a:prstGeom prst="rect">
            <a:avLst/>
          </a:prstGeom>
        </p:spPr>
        <p:txBody>
          <a:bodyPr lIns="0" rIns="0" tIns="0" bIns="0"/>
          <a:p>
            <a:endParaRPr/>
          </a:p>
        </p:txBody>
      </p:sp>
      <p:pic>
        <p:nvPicPr>
          <p:cNvPr id="40" name="" descr=""/>
          <p:cNvPicPr/>
          <p:nvPr/>
        </p:nvPicPr>
        <p:blipFill>
          <a:blip r:embed="rId2"/>
          <a:stretch/>
        </p:blipFill>
        <p:spPr>
          <a:xfrm>
            <a:off x="3602880" y="1604520"/>
            <a:ext cx="4984920" cy="3977280"/>
          </a:xfrm>
          <a:prstGeom prst="rect">
            <a:avLst/>
          </a:prstGeom>
          <a:ln>
            <a:noFill/>
          </a:ln>
        </p:spPr>
      </p:pic>
      <p:pic>
        <p:nvPicPr>
          <p:cNvPr id="41"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1" name="PlaceHolder 2"/>
          <p:cNvSpPr>
            <a:spLocks noGrp="1"/>
          </p:cNvSpPr>
          <p:nvPr>
            <p:ph type="subTitle"/>
          </p:nvPr>
        </p:nvSpPr>
        <p:spPr>
          <a:xfrm>
            <a:off x="609480" y="1604520"/>
            <a:ext cx="10972440" cy="397728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3" name="PlaceHolder 2"/>
          <p:cNvSpPr>
            <a:spLocks noGrp="1"/>
          </p:cNvSpPr>
          <p:nvPr>
            <p:ph type="body"/>
          </p:nvPr>
        </p:nvSpPr>
        <p:spPr>
          <a:xfrm>
            <a:off x="609480" y="1604520"/>
            <a:ext cx="10972440" cy="397728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56" name="PlaceHolder 3"/>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0"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61" name="PlaceHolder 3"/>
          <p:cNvSpPr>
            <a:spLocks noGrp="1"/>
          </p:cNvSpPr>
          <p:nvPr>
            <p:ph type="body"/>
          </p:nvPr>
        </p:nvSpPr>
        <p:spPr>
          <a:xfrm>
            <a:off x="609480" y="3682080"/>
            <a:ext cx="5354280" cy="1896840"/>
          </a:xfrm>
          <a:prstGeom prst="rect">
            <a:avLst/>
          </a:prstGeom>
        </p:spPr>
        <p:txBody>
          <a:bodyPr lIns="0" rIns="0" tIns="0" bIns="0"/>
          <a:p>
            <a:endParaRPr/>
          </a:p>
        </p:txBody>
      </p:sp>
      <p:sp>
        <p:nvSpPr>
          <p:cNvPr id="62" name="PlaceHolder 4"/>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9" name="PlaceHolder 2"/>
          <p:cNvSpPr>
            <a:spLocks noGrp="1"/>
          </p:cNvSpPr>
          <p:nvPr>
            <p:ph type="subTitle"/>
          </p:nvPr>
        </p:nvSpPr>
        <p:spPr>
          <a:xfrm>
            <a:off x="609480" y="1604520"/>
            <a:ext cx="10972440" cy="397728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4"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65"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66" name="PlaceHolder 4"/>
          <p:cNvSpPr>
            <a:spLocks noGrp="1"/>
          </p:cNvSpPr>
          <p:nvPr>
            <p:ph type="body"/>
          </p:nvPr>
        </p:nvSpPr>
        <p:spPr>
          <a:xfrm>
            <a:off x="6231960" y="3682080"/>
            <a:ext cx="5354280" cy="189684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69"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70" name="PlaceHolder 4"/>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72" name="PlaceHolder 2"/>
          <p:cNvSpPr>
            <a:spLocks noGrp="1"/>
          </p:cNvSpPr>
          <p:nvPr>
            <p:ph type="body"/>
          </p:nvPr>
        </p:nvSpPr>
        <p:spPr>
          <a:xfrm>
            <a:off x="609480" y="1604520"/>
            <a:ext cx="10972440" cy="1896840"/>
          </a:xfrm>
          <a:prstGeom prst="rect">
            <a:avLst/>
          </a:prstGeom>
        </p:spPr>
        <p:txBody>
          <a:bodyPr lIns="0" rIns="0" tIns="0" bIns="0"/>
          <a:p>
            <a:endParaRPr/>
          </a:p>
        </p:txBody>
      </p:sp>
      <p:sp>
        <p:nvSpPr>
          <p:cNvPr id="73" name="PlaceHolder 3"/>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75"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76"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77" name="PlaceHolder 4"/>
          <p:cNvSpPr>
            <a:spLocks noGrp="1"/>
          </p:cNvSpPr>
          <p:nvPr>
            <p:ph type="body"/>
          </p:nvPr>
        </p:nvSpPr>
        <p:spPr>
          <a:xfrm>
            <a:off x="6231960" y="3682080"/>
            <a:ext cx="5354280" cy="1896840"/>
          </a:xfrm>
          <a:prstGeom prst="rect">
            <a:avLst/>
          </a:prstGeom>
        </p:spPr>
        <p:txBody>
          <a:bodyPr lIns="0" rIns="0" tIns="0" bIns="0"/>
          <a:p>
            <a:endParaRPr/>
          </a:p>
        </p:txBody>
      </p:sp>
      <p:sp>
        <p:nvSpPr>
          <p:cNvPr id="78" name="PlaceHolder 5"/>
          <p:cNvSpPr>
            <a:spLocks noGrp="1"/>
          </p:cNvSpPr>
          <p:nvPr>
            <p:ph type="body"/>
          </p:nvPr>
        </p:nvSpPr>
        <p:spPr>
          <a:xfrm>
            <a:off x="609480" y="3682080"/>
            <a:ext cx="5354280" cy="189684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80" name="PlaceHolder 2"/>
          <p:cNvSpPr>
            <a:spLocks noGrp="1"/>
          </p:cNvSpPr>
          <p:nvPr>
            <p:ph type="body"/>
          </p:nvPr>
        </p:nvSpPr>
        <p:spPr>
          <a:xfrm>
            <a:off x="609480" y="1604520"/>
            <a:ext cx="10972440" cy="3977280"/>
          </a:xfrm>
          <a:prstGeom prst="rect">
            <a:avLst/>
          </a:prstGeom>
        </p:spPr>
        <p:txBody>
          <a:bodyPr lIns="0" rIns="0" tIns="0" bIns="0"/>
          <a:p>
            <a:endParaRPr/>
          </a:p>
        </p:txBody>
      </p:sp>
      <p:sp>
        <p:nvSpPr>
          <p:cNvPr id="81" name="PlaceHolder 3"/>
          <p:cNvSpPr>
            <a:spLocks noGrp="1"/>
          </p:cNvSpPr>
          <p:nvPr>
            <p:ph type="body"/>
          </p:nvPr>
        </p:nvSpPr>
        <p:spPr>
          <a:xfrm>
            <a:off x="609480" y="1604520"/>
            <a:ext cx="10972440" cy="3977280"/>
          </a:xfrm>
          <a:prstGeom prst="rect">
            <a:avLst/>
          </a:prstGeom>
        </p:spPr>
        <p:txBody>
          <a:bodyPr lIns="0" rIns="0" tIns="0" bIns="0"/>
          <a:p>
            <a:endParaRPr/>
          </a:p>
        </p:txBody>
      </p:sp>
      <p:pic>
        <p:nvPicPr>
          <p:cNvPr id="82" name="" descr=""/>
          <p:cNvPicPr/>
          <p:nvPr/>
        </p:nvPicPr>
        <p:blipFill>
          <a:blip r:embed="rId2"/>
          <a:stretch/>
        </p:blipFill>
        <p:spPr>
          <a:xfrm>
            <a:off x="3602880" y="1604520"/>
            <a:ext cx="4984920" cy="3977280"/>
          </a:xfrm>
          <a:prstGeom prst="rect">
            <a:avLst/>
          </a:prstGeom>
          <a:ln>
            <a:noFill/>
          </a:ln>
        </p:spPr>
      </p:pic>
      <p:pic>
        <p:nvPicPr>
          <p:cNvPr id="83" name="" descr=""/>
          <p:cNvPicPr/>
          <p:nvPr/>
        </p:nvPicPr>
        <p:blipFill>
          <a:blip r:embed="rId3"/>
          <a:stretch/>
        </p:blipFill>
        <p:spPr>
          <a:xfrm>
            <a:off x="360288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93" name="PlaceHolder 2"/>
          <p:cNvSpPr>
            <a:spLocks noGrp="1"/>
          </p:cNvSpPr>
          <p:nvPr>
            <p:ph type="subTitle"/>
          </p:nvPr>
        </p:nvSpPr>
        <p:spPr>
          <a:xfrm>
            <a:off x="609480" y="1604520"/>
            <a:ext cx="10972440" cy="3977280"/>
          </a:xfrm>
          <a:prstGeom prst="rect">
            <a:avLst/>
          </a:prstGeom>
        </p:spPr>
        <p:txBody>
          <a:bodyPr lIns="0" rIns="0" tIns="0" bIns="0" anchor="ctr"/>
          <a:p>
            <a:pPr algn="ctr"/>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95" name="PlaceHolder 2"/>
          <p:cNvSpPr>
            <a:spLocks noGrp="1"/>
          </p:cNvSpPr>
          <p:nvPr>
            <p:ph type="body"/>
          </p:nvPr>
        </p:nvSpPr>
        <p:spPr>
          <a:xfrm>
            <a:off x="609480" y="1604520"/>
            <a:ext cx="10972440" cy="3977280"/>
          </a:xfrm>
          <a:prstGeom prst="rect">
            <a:avLst/>
          </a:prstGeom>
        </p:spPr>
        <p:txBody>
          <a:bodyPr lIns="0" rIns="0" tIns="0" bIns="0"/>
          <a:p>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97"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98" name="PlaceHolder 3"/>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1" name="PlaceHolder 2"/>
          <p:cNvSpPr>
            <a:spLocks noGrp="1"/>
          </p:cNvSpPr>
          <p:nvPr>
            <p:ph type="body"/>
          </p:nvPr>
        </p:nvSpPr>
        <p:spPr>
          <a:xfrm>
            <a:off x="609480" y="1604520"/>
            <a:ext cx="10972440" cy="3977280"/>
          </a:xfrm>
          <a:prstGeom prst="rect">
            <a:avLst/>
          </a:prstGeom>
        </p:spPr>
        <p:txBody>
          <a:bodyPr lIns="0" rIns="0" tIns="0" bIns="0"/>
          <a:p>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609480" y="273600"/>
            <a:ext cx="10972440" cy="5307840"/>
          </a:xfrm>
          <a:prstGeom prst="rect">
            <a:avLst/>
          </a:prstGeom>
        </p:spPr>
        <p:txBody>
          <a:bodyPr lIns="0" rIns="0" tIns="0" bIns="0" anchor="ctr"/>
          <a:p>
            <a:pPr algn="ctr"/>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02"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103" name="PlaceHolder 3"/>
          <p:cNvSpPr>
            <a:spLocks noGrp="1"/>
          </p:cNvSpPr>
          <p:nvPr>
            <p:ph type="body"/>
          </p:nvPr>
        </p:nvSpPr>
        <p:spPr>
          <a:xfrm>
            <a:off x="609480" y="3682080"/>
            <a:ext cx="5354280" cy="1896840"/>
          </a:xfrm>
          <a:prstGeom prst="rect">
            <a:avLst/>
          </a:prstGeom>
        </p:spPr>
        <p:txBody>
          <a:bodyPr lIns="0" rIns="0" tIns="0" bIns="0"/>
          <a:p>
            <a:endParaRPr/>
          </a:p>
        </p:txBody>
      </p:sp>
      <p:sp>
        <p:nvSpPr>
          <p:cNvPr id="104" name="PlaceHolder 4"/>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06"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107"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108" name="PlaceHolder 4"/>
          <p:cNvSpPr>
            <a:spLocks noGrp="1"/>
          </p:cNvSpPr>
          <p:nvPr>
            <p:ph type="body"/>
          </p:nvPr>
        </p:nvSpPr>
        <p:spPr>
          <a:xfrm>
            <a:off x="6231960" y="3682080"/>
            <a:ext cx="5354280" cy="1896840"/>
          </a:xfrm>
          <a:prstGeom prst="rect">
            <a:avLst/>
          </a:prstGeom>
        </p:spPr>
        <p:txBody>
          <a:bodyPr lIns="0" rIns="0" tIns="0" bIns="0"/>
          <a:p>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10"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111"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112" name="PlaceHolder 4"/>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14" name="PlaceHolder 2"/>
          <p:cNvSpPr>
            <a:spLocks noGrp="1"/>
          </p:cNvSpPr>
          <p:nvPr>
            <p:ph type="body"/>
          </p:nvPr>
        </p:nvSpPr>
        <p:spPr>
          <a:xfrm>
            <a:off x="609480" y="1604520"/>
            <a:ext cx="10972440" cy="1896840"/>
          </a:xfrm>
          <a:prstGeom prst="rect">
            <a:avLst/>
          </a:prstGeom>
        </p:spPr>
        <p:txBody>
          <a:bodyPr lIns="0" rIns="0" tIns="0" bIns="0"/>
          <a:p>
            <a:endParaRPr/>
          </a:p>
        </p:txBody>
      </p:sp>
      <p:sp>
        <p:nvSpPr>
          <p:cNvPr id="115" name="PlaceHolder 3"/>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17"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118"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119" name="PlaceHolder 4"/>
          <p:cNvSpPr>
            <a:spLocks noGrp="1"/>
          </p:cNvSpPr>
          <p:nvPr>
            <p:ph type="body"/>
          </p:nvPr>
        </p:nvSpPr>
        <p:spPr>
          <a:xfrm>
            <a:off x="6231960" y="3682080"/>
            <a:ext cx="5354280" cy="1896840"/>
          </a:xfrm>
          <a:prstGeom prst="rect">
            <a:avLst/>
          </a:prstGeom>
        </p:spPr>
        <p:txBody>
          <a:bodyPr lIns="0" rIns="0" tIns="0" bIns="0"/>
          <a:p>
            <a:endParaRPr/>
          </a:p>
        </p:txBody>
      </p:sp>
      <p:sp>
        <p:nvSpPr>
          <p:cNvPr id="120" name="PlaceHolder 5"/>
          <p:cNvSpPr>
            <a:spLocks noGrp="1"/>
          </p:cNvSpPr>
          <p:nvPr>
            <p:ph type="body"/>
          </p:nvPr>
        </p:nvSpPr>
        <p:spPr>
          <a:xfrm>
            <a:off x="609480" y="3682080"/>
            <a:ext cx="5354280" cy="1896840"/>
          </a:xfrm>
          <a:prstGeom prst="rect">
            <a:avLst/>
          </a:prstGeom>
        </p:spPr>
        <p:txBody>
          <a:bodyPr lIns="0" rIns="0" tIns="0" bIns="0"/>
          <a:p>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22" name="PlaceHolder 2"/>
          <p:cNvSpPr>
            <a:spLocks noGrp="1"/>
          </p:cNvSpPr>
          <p:nvPr>
            <p:ph type="body"/>
          </p:nvPr>
        </p:nvSpPr>
        <p:spPr>
          <a:xfrm>
            <a:off x="609480" y="1604520"/>
            <a:ext cx="10972440" cy="3977280"/>
          </a:xfrm>
          <a:prstGeom prst="rect">
            <a:avLst/>
          </a:prstGeom>
        </p:spPr>
        <p:txBody>
          <a:bodyPr lIns="0" rIns="0" tIns="0" bIns="0"/>
          <a:p>
            <a:endParaRPr/>
          </a:p>
        </p:txBody>
      </p:sp>
      <p:sp>
        <p:nvSpPr>
          <p:cNvPr id="123" name="PlaceHolder 3"/>
          <p:cNvSpPr>
            <a:spLocks noGrp="1"/>
          </p:cNvSpPr>
          <p:nvPr>
            <p:ph type="body"/>
          </p:nvPr>
        </p:nvSpPr>
        <p:spPr>
          <a:xfrm>
            <a:off x="609480" y="1604520"/>
            <a:ext cx="10972440" cy="3977280"/>
          </a:xfrm>
          <a:prstGeom prst="rect">
            <a:avLst/>
          </a:prstGeom>
        </p:spPr>
        <p:txBody>
          <a:bodyPr lIns="0" rIns="0" tIns="0" bIns="0"/>
          <a:p>
            <a:endParaRPr/>
          </a:p>
        </p:txBody>
      </p:sp>
      <p:pic>
        <p:nvPicPr>
          <p:cNvPr id="124" name="" descr=""/>
          <p:cNvPicPr/>
          <p:nvPr/>
        </p:nvPicPr>
        <p:blipFill>
          <a:blip r:embed="rId2"/>
          <a:stretch/>
        </p:blipFill>
        <p:spPr>
          <a:xfrm>
            <a:off x="3602880" y="1604520"/>
            <a:ext cx="4984920" cy="3977280"/>
          </a:xfrm>
          <a:prstGeom prst="rect">
            <a:avLst/>
          </a:prstGeom>
          <a:ln>
            <a:noFill/>
          </a:ln>
        </p:spPr>
      </p:pic>
      <p:pic>
        <p:nvPicPr>
          <p:cNvPr id="125" name="" descr=""/>
          <p:cNvPicPr/>
          <p:nvPr/>
        </p:nvPicPr>
        <p:blipFill>
          <a:blip r:embed="rId3"/>
          <a:stretch/>
        </p:blipFill>
        <p:spPr>
          <a:xfrm>
            <a:off x="3602880" y="1604520"/>
            <a:ext cx="4984920" cy="3977280"/>
          </a:xfrm>
          <a:prstGeom prst="rect">
            <a:avLst/>
          </a:prstGeom>
          <a:ln>
            <a:noFill/>
          </a:ln>
        </p:spPr>
      </p:pic>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3"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609480" y="273600"/>
            <a:ext cx="10972440" cy="530784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18"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19" name="PlaceHolder 3"/>
          <p:cNvSpPr>
            <a:spLocks noGrp="1"/>
          </p:cNvSpPr>
          <p:nvPr>
            <p:ph type="body"/>
          </p:nvPr>
        </p:nvSpPr>
        <p:spPr>
          <a:xfrm>
            <a:off x="609480" y="3682080"/>
            <a:ext cx="5354280" cy="1896840"/>
          </a:xfrm>
          <a:prstGeom prst="rect">
            <a:avLst/>
          </a:prstGeom>
        </p:spPr>
        <p:txBody>
          <a:bodyPr lIns="0" rIns="0" tIns="0" bIns="0"/>
          <a:p>
            <a:endParaRPr/>
          </a:p>
        </p:txBody>
      </p:sp>
      <p:sp>
        <p:nvSpPr>
          <p:cNvPr id="20" name="PlaceHolder 4"/>
          <p:cNvSpPr>
            <a:spLocks noGrp="1"/>
          </p:cNvSpPr>
          <p:nvPr>
            <p:ph type="body"/>
          </p:nvPr>
        </p:nvSpPr>
        <p:spPr>
          <a:xfrm>
            <a:off x="6231960" y="1604520"/>
            <a:ext cx="5354280" cy="397728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22" name="PlaceHolder 2"/>
          <p:cNvSpPr>
            <a:spLocks noGrp="1"/>
          </p:cNvSpPr>
          <p:nvPr>
            <p:ph type="body"/>
          </p:nvPr>
        </p:nvSpPr>
        <p:spPr>
          <a:xfrm>
            <a:off x="609480" y="1604520"/>
            <a:ext cx="5354280" cy="3977280"/>
          </a:xfrm>
          <a:prstGeom prst="rect">
            <a:avLst/>
          </a:prstGeom>
        </p:spPr>
        <p:txBody>
          <a:bodyPr lIns="0" rIns="0" tIns="0" bIns="0"/>
          <a:p>
            <a:endParaRPr/>
          </a:p>
        </p:txBody>
      </p:sp>
      <p:sp>
        <p:nvSpPr>
          <p:cNvPr id="23"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24" name="PlaceHolder 4"/>
          <p:cNvSpPr>
            <a:spLocks noGrp="1"/>
          </p:cNvSpPr>
          <p:nvPr>
            <p:ph type="body"/>
          </p:nvPr>
        </p:nvSpPr>
        <p:spPr>
          <a:xfrm>
            <a:off x="6231960" y="3682080"/>
            <a:ext cx="5354280" cy="18968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pPr algn="ctr"/>
            <a:endParaRPr/>
          </a:p>
        </p:txBody>
      </p:sp>
      <p:sp>
        <p:nvSpPr>
          <p:cNvPr id="26" name="PlaceHolder 2"/>
          <p:cNvSpPr>
            <a:spLocks noGrp="1"/>
          </p:cNvSpPr>
          <p:nvPr>
            <p:ph type="body"/>
          </p:nvPr>
        </p:nvSpPr>
        <p:spPr>
          <a:xfrm>
            <a:off x="609480" y="1604520"/>
            <a:ext cx="5354280" cy="1896840"/>
          </a:xfrm>
          <a:prstGeom prst="rect">
            <a:avLst/>
          </a:prstGeom>
        </p:spPr>
        <p:txBody>
          <a:bodyPr lIns="0" rIns="0" tIns="0" bIns="0"/>
          <a:p>
            <a:endParaRPr/>
          </a:p>
        </p:txBody>
      </p:sp>
      <p:sp>
        <p:nvSpPr>
          <p:cNvPr id="27" name="PlaceHolder 3"/>
          <p:cNvSpPr>
            <a:spLocks noGrp="1"/>
          </p:cNvSpPr>
          <p:nvPr>
            <p:ph type="body"/>
          </p:nvPr>
        </p:nvSpPr>
        <p:spPr>
          <a:xfrm>
            <a:off x="6231960" y="1604520"/>
            <a:ext cx="5354280" cy="1896840"/>
          </a:xfrm>
          <a:prstGeom prst="rect">
            <a:avLst/>
          </a:prstGeom>
        </p:spPr>
        <p:txBody>
          <a:bodyPr lIns="0" rIns="0" tIns="0" bIns="0"/>
          <a:p>
            <a:endParaRPr/>
          </a:p>
        </p:txBody>
      </p:sp>
      <p:sp>
        <p:nvSpPr>
          <p:cNvPr id="28" name="PlaceHolder 4"/>
          <p:cNvSpPr>
            <a:spLocks noGrp="1"/>
          </p:cNvSpPr>
          <p:nvPr>
            <p:ph type="body"/>
          </p:nvPr>
        </p:nvSpPr>
        <p:spPr>
          <a:xfrm>
            <a:off x="609480" y="3682080"/>
            <a:ext cx="10972440" cy="18968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slideLayout" Target="../slideLayouts/slideLayout25.xml"/><Relationship Id="rId8" Type="http://schemas.openxmlformats.org/officeDocument/2006/relationships/slideLayout" Target="../slideLayouts/slideLayout26.xml"/><Relationship Id="rId9" Type="http://schemas.openxmlformats.org/officeDocument/2006/relationships/slideLayout" Target="../slideLayouts/slideLayout27.xml"/><Relationship Id="rId10" Type="http://schemas.openxmlformats.org/officeDocument/2006/relationships/slideLayout" Target="../slideLayouts/slideLayout28.xml"/><Relationship Id="rId11" Type="http://schemas.openxmlformats.org/officeDocument/2006/relationships/slideLayout" Target="../slideLayouts/slideLayout29.xml"/><Relationship Id="rId12" Type="http://schemas.openxmlformats.org/officeDocument/2006/relationships/slideLayout" Target="../slideLayouts/slideLayout30.xml"/><Relationship Id="rId13" Type="http://schemas.openxmlformats.org/officeDocument/2006/relationships/slideLayout" Target="../slideLayouts/slideLayout31.xml"/><Relationship Id="rId14" Type="http://schemas.openxmlformats.org/officeDocument/2006/relationships/slideLayout" Target="../slideLayouts/slideLayout32.xml"/><Relationship Id="rId15" Type="http://schemas.openxmlformats.org/officeDocument/2006/relationships/slideLayout" Target="../slideLayouts/slideLayout33.xml"/><Relationship Id="rId16" Type="http://schemas.openxmlformats.org/officeDocument/2006/relationships/slideLayout" Target="../slideLayouts/slideLayout34.xml"/><Relationship Id="rId17" Type="http://schemas.openxmlformats.org/officeDocument/2006/relationships/slideLayout" Target="../slideLayouts/slideLayout35.xml"/><Relationship Id="rId18"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592" t="0" r="0" b="0"/>
          <a:stretch/>
        </p:blipFill>
        <p:spPr>
          <a:xfrm>
            <a:off x="0" y="2669760"/>
            <a:ext cx="4035960" cy="4187160"/>
          </a:xfrm>
          <a:prstGeom prst="rect">
            <a:avLst/>
          </a:prstGeom>
          <a:ln>
            <a:noFill/>
          </a:ln>
        </p:spPr>
      </p:pic>
      <p:pic>
        <p:nvPicPr>
          <p:cNvPr id="1" name="Picture 6" descr=""/>
          <p:cNvPicPr/>
          <p:nvPr/>
        </p:nvPicPr>
        <p:blipFill>
          <a:blip r:embed="rId4"/>
          <a:srcRect l="35601" t="0" r="0" b="0"/>
          <a:stretch/>
        </p:blipFill>
        <p:spPr>
          <a:xfrm>
            <a:off x="0" y="2892240"/>
            <a:ext cx="1521360" cy="2364480"/>
          </a:xfrm>
          <a:prstGeom prst="rect">
            <a:avLst/>
          </a:prstGeom>
          <a:ln>
            <a:noFill/>
          </a:ln>
        </p:spPr>
      </p:pic>
      <p:sp>
        <p:nvSpPr>
          <p:cNvPr id="2" name="CustomShape 1"/>
          <p:cNvSpPr/>
          <p:nvPr/>
        </p:nvSpPr>
        <p:spPr>
          <a:xfrm>
            <a:off x="8609040" y="1676520"/>
            <a:ext cx="2818440" cy="281844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767" r="0" b="0"/>
          <a:stretch/>
        </p:blipFill>
        <p:spPr>
          <a:xfrm>
            <a:off x="7999560" y="0"/>
            <a:ext cx="1602360" cy="1140480"/>
          </a:xfrm>
          <a:prstGeom prst="rect">
            <a:avLst/>
          </a:prstGeom>
          <a:ln>
            <a:noFill/>
          </a:ln>
        </p:spPr>
      </p:pic>
      <p:pic>
        <p:nvPicPr>
          <p:cNvPr id="4" name="Picture 9" descr=""/>
          <p:cNvPicPr/>
          <p:nvPr/>
        </p:nvPicPr>
        <p:blipFill>
          <a:blip r:embed="rId6"/>
          <a:srcRect l="0" t="0" r="0" b="23224"/>
          <a:stretch/>
        </p:blipFill>
        <p:spPr>
          <a:xfrm>
            <a:off x="8605800" y="6095880"/>
            <a:ext cx="992520" cy="761040"/>
          </a:xfrm>
          <a:prstGeom prst="rect">
            <a:avLst/>
          </a:prstGeom>
          <a:ln>
            <a:noFill/>
          </a:ln>
        </p:spPr>
      </p:pic>
      <p:sp>
        <p:nvSpPr>
          <p:cNvPr id="5"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609480" y="273600"/>
            <a:ext cx="10972080" cy="1144440"/>
          </a:xfrm>
          <a:prstGeom prst="rect">
            <a:avLst/>
          </a:prstGeom>
        </p:spPr>
        <p:txBody>
          <a:bodyPr lIns="0" rIns="0" tIns="0" bIns="0" anchor="ctr"/>
          <a:p>
            <a:r>
              <a:rPr lang="en-US">
                <a:latin typeface="Arial"/>
              </a:rPr>
              <a:t>Click to edit the title text format</a:t>
            </a:r>
            <a:endParaRPr/>
          </a:p>
        </p:txBody>
      </p:sp>
      <p:sp>
        <p:nvSpPr>
          <p:cNvPr id="7" name="PlaceHolder 4"/>
          <p:cNvSpPr>
            <a:spLocks noGrp="1"/>
          </p:cNvSpPr>
          <p:nvPr>
            <p:ph type="body"/>
          </p:nvPr>
        </p:nvSpPr>
        <p:spPr>
          <a:xfrm>
            <a:off x="609480" y="1604520"/>
            <a:ext cx="10972080" cy="3976920"/>
          </a:xfrm>
          <a:prstGeom prst="rect">
            <a:avLst/>
          </a:prstGeom>
        </p:spPr>
        <p:txBody>
          <a:bodyPr lIns="0" rIns="0" tIns="0" bIns="0"/>
          <a:p>
            <a:pPr>
              <a:buSzPct val="45000"/>
              <a:buFont typeface="StarSymbol"/>
              <a:buChar char=""/>
            </a:pPr>
            <a:r>
              <a:rPr lang="en-US">
                <a:latin typeface="Arial"/>
              </a:rPr>
              <a:t>Click to edit the outline text format</a:t>
            </a:r>
            <a:endParaRPr/>
          </a:p>
          <a:p>
            <a:pPr lvl="1">
              <a:buSzPct val="75000"/>
              <a:buFont typeface="StarSymbol"/>
              <a:buChar char=""/>
            </a:pPr>
            <a:r>
              <a:rPr lang="en-US">
                <a:latin typeface="Arial"/>
              </a:rPr>
              <a:t>Second Outline Level</a:t>
            </a:r>
            <a:endParaRPr/>
          </a:p>
          <a:p>
            <a:pPr lvl="2">
              <a:buSzPct val="45000"/>
              <a:buFont typeface="StarSymbol"/>
              <a:buChar char=""/>
            </a:pPr>
            <a:r>
              <a:rPr lang="en-US">
                <a:latin typeface="Arial"/>
              </a:rPr>
              <a:t>Third Outline Level</a:t>
            </a:r>
            <a:endParaRPr/>
          </a:p>
          <a:p>
            <a:pPr lvl="3">
              <a:buSzPct val="75000"/>
              <a:buFont typeface="StarSymbol"/>
              <a:buChar char=""/>
            </a:pPr>
            <a:r>
              <a:rPr lang="en-US">
                <a:latin typeface="Arial"/>
              </a:rPr>
              <a:t>Fourth Outline Level</a:t>
            </a:r>
            <a:endParaRPr/>
          </a:p>
          <a:p>
            <a:pPr lvl="4">
              <a:buSzPct val="45000"/>
              <a:buFont typeface="StarSymbol"/>
              <a:buChar char=""/>
            </a:pPr>
            <a:r>
              <a:rPr lang="en-US">
                <a:latin typeface="Arial"/>
              </a:rPr>
              <a:t>Fifth Outline Level</a:t>
            </a:r>
            <a:endParaRPr/>
          </a:p>
          <a:p>
            <a:pPr lvl="5">
              <a:buSzPct val="45000"/>
              <a:buFont typeface="StarSymbol"/>
              <a:buChar char=""/>
            </a:pPr>
            <a:r>
              <a:rPr lang="en-US">
                <a:latin typeface="Arial"/>
              </a:rPr>
              <a:t>Sixth Outline Level</a:t>
            </a:r>
            <a:endParaRPr/>
          </a:p>
          <a:p>
            <a:pPr lvl="6">
              <a:buSzPct val="45000"/>
              <a:buFont typeface="StarSymbol"/>
              <a:buChar char=""/>
            </a:pPr>
            <a:r>
              <a:rPr lang="en-US">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42" name="Picture 7" descr=""/>
          <p:cNvPicPr/>
          <p:nvPr/>
        </p:nvPicPr>
        <p:blipFill>
          <a:blip r:embed="rId3"/>
          <a:srcRect l="3592" t="0" r="0" b="0"/>
          <a:stretch/>
        </p:blipFill>
        <p:spPr>
          <a:xfrm>
            <a:off x="0" y="2669760"/>
            <a:ext cx="4035960" cy="4187160"/>
          </a:xfrm>
          <a:prstGeom prst="rect">
            <a:avLst/>
          </a:prstGeom>
          <a:ln>
            <a:noFill/>
          </a:ln>
        </p:spPr>
      </p:pic>
      <p:pic>
        <p:nvPicPr>
          <p:cNvPr id="43" name="Picture 6" descr=""/>
          <p:cNvPicPr/>
          <p:nvPr/>
        </p:nvPicPr>
        <p:blipFill>
          <a:blip r:embed="rId4"/>
          <a:srcRect l="35601" t="0" r="0" b="0"/>
          <a:stretch/>
        </p:blipFill>
        <p:spPr>
          <a:xfrm>
            <a:off x="0" y="2892240"/>
            <a:ext cx="1521360" cy="2364480"/>
          </a:xfrm>
          <a:prstGeom prst="rect">
            <a:avLst/>
          </a:prstGeom>
          <a:ln>
            <a:noFill/>
          </a:ln>
        </p:spPr>
      </p:pic>
      <p:sp>
        <p:nvSpPr>
          <p:cNvPr id="44" name="CustomShape 1"/>
          <p:cNvSpPr/>
          <p:nvPr/>
        </p:nvSpPr>
        <p:spPr>
          <a:xfrm>
            <a:off x="8609040" y="1676520"/>
            <a:ext cx="2818440" cy="281844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45" name="Picture 8" descr=""/>
          <p:cNvPicPr/>
          <p:nvPr/>
        </p:nvPicPr>
        <p:blipFill>
          <a:blip r:embed="rId5"/>
          <a:srcRect l="0" t="28767" r="0" b="0"/>
          <a:stretch/>
        </p:blipFill>
        <p:spPr>
          <a:xfrm>
            <a:off x="7999560" y="0"/>
            <a:ext cx="1602360" cy="1140480"/>
          </a:xfrm>
          <a:prstGeom prst="rect">
            <a:avLst/>
          </a:prstGeom>
          <a:ln>
            <a:noFill/>
          </a:ln>
        </p:spPr>
      </p:pic>
      <p:pic>
        <p:nvPicPr>
          <p:cNvPr id="46" name="Picture 9" descr=""/>
          <p:cNvPicPr/>
          <p:nvPr/>
        </p:nvPicPr>
        <p:blipFill>
          <a:blip r:embed="rId6"/>
          <a:srcRect l="0" t="0" r="0" b="23224"/>
          <a:stretch/>
        </p:blipFill>
        <p:spPr>
          <a:xfrm>
            <a:off x="8605800" y="6095880"/>
            <a:ext cx="992520" cy="761040"/>
          </a:xfrm>
          <a:prstGeom prst="rect">
            <a:avLst/>
          </a:prstGeom>
          <a:ln>
            <a:noFill/>
          </a:ln>
        </p:spPr>
      </p:pic>
      <p:sp>
        <p:nvSpPr>
          <p:cNvPr id="47"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48" name="PlaceHolder 3"/>
          <p:cNvSpPr>
            <a:spLocks noGrp="1"/>
          </p:cNvSpPr>
          <p:nvPr>
            <p:ph type="title"/>
          </p:nvPr>
        </p:nvSpPr>
        <p:spPr>
          <a:xfrm>
            <a:off x="609480" y="273600"/>
            <a:ext cx="10972440" cy="1144800"/>
          </a:xfrm>
          <a:prstGeom prst="rect">
            <a:avLst/>
          </a:prstGeom>
        </p:spPr>
        <p:txBody>
          <a:bodyPr lIns="0" rIns="0" tIns="0" bIns="0" anchor="ctr"/>
          <a:p>
            <a:pPr algn="ctr"/>
            <a:r>
              <a:rPr lang="en-US" sz="4400">
                <a:latin typeface="Arial"/>
              </a:rPr>
              <a:t>Click to edit the title text format</a:t>
            </a:r>
            <a:endParaRPr/>
          </a:p>
        </p:txBody>
      </p:sp>
      <p:sp>
        <p:nvSpPr>
          <p:cNvPr id="49" name="PlaceHolder 4"/>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en-US" sz="3200">
                <a:latin typeface="Arial"/>
              </a:rPr>
              <a:t>Click to edit the outline text format</a:t>
            </a:r>
            <a:endParaRPr/>
          </a:p>
          <a:p>
            <a:pPr lvl="1">
              <a:buSzPct val="75000"/>
              <a:buFont typeface="StarSymbol"/>
              <a:buChar char=""/>
            </a:pPr>
            <a:r>
              <a:rPr lang="en-US" sz="2800">
                <a:latin typeface="Arial"/>
              </a:rPr>
              <a:t>Second Outline Level</a:t>
            </a:r>
            <a:endParaRPr/>
          </a:p>
          <a:p>
            <a:pPr lvl="2">
              <a:buSzPct val="45000"/>
              <a:buFont typeface="StarSymbol"/>
              <a:buChar char=""/>
            </a:pPr>
            <a:r>
              <a:rPr lang="en-US" sz="2400">
                <a:latin typeface="Arial"/>
              </a:rPr>
              <a:t>Third Outline Level</a:t>
            </a:r>
            <a:endParaRPr/>
          </a:p>
          <a:p>
            <a:pPr lvl="3">
              <a:buSzPct val="75000"/>
              <a:buFont typeface="StarSymbol"/>
              <a:buChar char=""/>
            </a:pPr>
            <a:r>
              <a:rPr lang="en-US" sz="2000">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pic>
        <p:nvPicPr>
          <p:cNvPr id="84" name="Picture 7" descr=""/>
          <p:cNvPicPr/>
          <p:nvPr/>
        </p:nvPicPr>
        <p:blipFill>
          <a:blip r:embed="rId3"/>
          <a:srcRect l="3592" t="0" r="0" b="0"/>
          <a:stretch/>
        </p:blipFill>
        <p:spPr>
          <a:xfrm>
            <a:off x="0" y="2669760"/>
            <a:ext cx="4035960" cy="4187160"/>
          </a:xfrm>
          <a:prstGeom prst="rect">
            <a:avLst/>
          </a:prstGeom>
          <a:ln>
            <a:noFill/>
          </a:ln>
        </p:spPr>
      </p:pic>
      <p:pic>
        <p:nvPicPr>
          <p:cNvPr id="85" name="Picture 6" descr=""/>
          <p:cNvPicPr/>
          <p:nvPr/>
        </p:nvPicPr>
        <p:blipFill>
          <a:blip r:embed="rId4"/>
          <a:srcRect l="35601" t="0" r="0" b="0"/>
          <a:stretch/>
        </p:blipFill>
        <p:spPr>
          <a:xfrm>
            <a:off x="0" y="2892240"/>
            <a:ext cx="1521360" cy="2364480"/>
          </a:xfrm>
          <a:prstGeom prst="rect">
            <a:avLst/>
          </a:prstGeom>
          <a:ln>
            <a:noFill/>
          </a:ln>
        </p:spPr>
      </p:pic>
      <p:sp>
        <p:nvSpPr>
          <p:cNvPr id="86" name="CustomShape 1"/>
          <p:cNvSpPr/>
          <p:nvPr/>
        </p:nvSpPr>
        <p:spPr>
          <a:xfrm>
            <a:off x="8609040" y="1676520"/>
            <a:ext cx="2818440" cy="2818440"/>
          </a:xfrm>
          <a:prstGeom prst="ellipse">
            <a:avLst/>
          </a:prstGeom>
          <a:gradFill>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87" name="Picture 8" descr=""/>
          <p:cNvPicPr/>
          <p:nvPr/>
        </p:nvPicPr>
        <p:blipFill>
          <a:blip r:embed="rId5"/>
          <a:srcRect l="0" t="28767" r="0" b="0"/>
          <a:stretch/>
        </p:blipFill>
        <p:spPr>
          <a:xfrm>
            <a:off x="7999560" y="0"/>
            <a:ext cx="1602360" cy="1140480"/>
          </a:xfrm>
          <a:prstGeom prst="rect">
            <a:avLst/>
          </a:prstGeom>
          <a:ln>
            <a:noFill/>
          </a:ln>
        </p:spPr>
      </p:pic>
      <p:pic>
        <p:nvPicPr>
          <p:cNvPr id="88" name="Picture 9" descr=""/>
          <p:cNvPicPr/>
          <p:nvPr/>
        </p:nvPicPr>
        <p:blipFill>
          <a:blip r:embed="rId6"/>
          <a:srcRect l="0" t="0" r="0" b="23224"/>
          <a:stretch/>
        </p:blipFill>
        <p:spPr>
          <a:xfrm>
            <a:off x="8605800" y="6095880"/>
            <a:ext cx="992520" cy="761040"/>
          </a:xfrm>
          <a:prstGeom prst="rect">
            <a:avLst/>
          </a:prstGeom>
          <a:ln>
            <a:noFill/>
          </a:ln>
        </p:spPr>
      </p:pic>
      <p:sp>
        <p:nvSpPr>
          <p:cNvPr id="89" name="CustomShape 2"/>
          <p:cNvSpPr/>
          <p:nvPr/>
        </p:nvSpPr>
        <p:spPr>
          <a:xfrm>
            <a:off x="10437840" y="0"/>
            <a:ext cx="684720" cy="114192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90" name="PlaceHolder 3"/>
          <p:cNvSpPr>
            <a:spLocks noGrp="1"/>
          </p:cNvSpPr>
          <p:nvPr>
            <p:ph type="title"/>
          </p:nvPr>
        </p:nvSpPr>
        <p:spPr>
          <a:xfrm>
            <a:off x="609480" y="273600"/>
            <a:ext cx="10972440" cy="1144800"/>
          </a:xfrm>
          <a:prstGeom prst="rect">
            <a:avLst/>
          </a:prstGeom>
        </p:spPr>
        <p:txBody>
          <a:bodyPr lIns="0" rIns="0" tIns="0" bIns="0" anchor="ctr"/>
          <a:p>
            <a:pPr algn="ctr"/>
            <a:r>
              <a:rPr lang="en-US" sz="4400">
                <a:latin typeface="Arial"/>
              </a:rPr>
              <a:t>Click to edit the title text format</a:t>
            </a:r>
            <a:endParaRPr/>
          </a:p>
        </p:txBody>
      </p:sp>
      <p:sp>
        <p:nvSpPr>
          <p:cNvPr id="91" name="PlaceHolder 4"/>
          <p:cNvSpPr>
            <a:spLocks noGrp="1"/>
          </p:cNvSpPr>
          <p:nvPr>
            <p:ph type="body"/>
          </p:nvPr>
        </p:nvSpPr>
        <p:spPr>
          <a:xfrm>
            <a:off x="609480" y="1604520"/>
            <a:ext cx="10972440" cy="3977280"/>
          </a:xfrm>
          <a:prstGeom prst="rect">
            <a:avLst/>
          </a:prstGeom>
        </p:spPr>
        <p:txBody>
          <a:bodyPr lIns="0" rIns="0" tIns="0" bIns="0"/>
          <a:p>
            <a:pPr>
              <a:buSzPct val="45000"/>
              <a:buFont typeface="StarSymbol"/>
              <a:buChar char=""/>
            </a:pPr>
            <a:r>
              <a:rPr lang="en-US" sz="3200">
                <a:latin typeface="Arial"/>
              </a:rPr>
              <a:t>Click to edit the outline text format</a:t>
            </a:r>
            <a:endParaRPr/>
          </a:p>
          <a:p>
            <a:pPr lvl="1">
              <a:buSzPct val="75000"/>
              <a:buFont typeface="StarSymbol"/>
              <a:buChar char=""/>
            </a:pPr>
            <a:r>
              <a:rPr lang="en-US" sz="2800">
                <a:latin typeface="Arial"/>
              </a:rPr>
              <a:t>Second Outline Level</a:t>
            </a:r>
            <a:endParaRPr/>
          </a:p>
          <a:p>
            <a:pPr lvl="2">
              <a:buSzPct val="45000"/>
              <a:buFont typeface="StarSymbol"/>
              <a:buChar char=""/>
            </a:pPr>
            <a:r>
              <a:rPr lang="en-US" sz="2400">
                <a:latin typeface="Arial"/>
              </a:rPr>
              <a:t>Third Outline Level</a:t>
            </a:r>
            <a:endParaRPr/>
          </a:p>
          <a:p>
            <a:pPr lvl="3">
              <a:buSzPct val="75000"/>
              <a:buFont typeface="StarSymbol"/>
              <a:buChar char=""/>
            </a:pPr>
            <a:r>
              <a:rPr lang="en-US" sz="2000">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1" name="CustomShape 1"/>
          <p:cNvSpPr/>
          <p:nvPr/>
        </p:nvSpPr>
        <p:spPr>
          <a:xfrm>
            <a:off x="1154880" y="1447920"/>
            <a:ext cx="8824680" cy="3328560"/>
          </a:xfrm>
          <a:prstGeom prst="rect">
            <a:avLst/>
          </a:prstGeom>
          <a:noFill/>
          <a:ln>
            <a:noFill/>
          </a:ln>
        </p:spPr>
        <p:style>
          <a:lnRef idx="0"/>
          <a:fillRef idx="0"/>
          <a:effectRef idx="0"/>
          <a:fontRef idx="minor"/>
        </p:style>
        <p:txBody>
          <a:bodyPr lIns="90000" rIns="90000" tIns="45000" bIns="45000" anchor="b"/>
          <a:p>
            <a:pPr>
              <a:lnSpc>
                <a:spcPct val="100000"/>
              </a:lnSpc>
            </a:pPr>
            <a:r>
              <a:rPr lang="en-US" sz="7200" strike="noStrike">
                <a:solidFill>
                  <a:srgbClr val="ebebeb"/>
                </a:solidFill>
                <a:latin typeface="Century Gothic"/>
                <a:ea typeface="DejaVu Sans"/>
              </a:rPr>
              <a:t>Plansee Group</a:t>
            </a:r>
            <a:endParaRPr/>
          </a:p>
        </p:txBody>
      </p:sp>
      <p:sp>
        <p:nvSpPr>
          <p:cNvPr id="132" name="CustomShape 2"/>
          <p:cNvSpPr/>
          <p:nvPr/>
        </p:nvSpPr>
        <p:spPr>
          <a:xfrm>
            <a:off x="1154880" y="4777560"/>
            <a:ext cx="8824680" cy="860400"/>
          </a:xfrm>
          <a:prstGeom prst="rect">
            <a:avLst/>
          </a:prstGeom>
          <a:noFill/>
          <a:ln>
            <a:noFill/>
          </a:ln>
        </p:spPr>
        <p:style>
          <a:lnRef idx="0"/>
          <a:fillRef idx="0"/>
          <a:effectRef idx="0"/>
          <a:fontRef idx="minor"/>
        </p:style>
        <p:txBody>
          <a:bodyPr lIns="90000" rIns="90000" tIns="45000" bIns="45000"/>
          <a:p>
            <a:pPr>
              <a:lnSpc>
                <a:spcPct val="100000"/>
              </a:lnSpc>
            </a:pPr>
            <a:r>
              <a:rPr lang="en-US" sz="2000" strike="noStrike">
                <a:solidFill>
                  <a:srgbClr val="8ad0d6"/>
                </a:solidFill>
                <a:latin typeface="Century Gothic"/>
                <a:ea typeface="DejaVu Sans"/>
              </a:rPr>
              <a:t>Referat von Klepp, Mair, Vogt, Willinger</a:t>
            </a: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CERATIZIT Hartstoffe &amp; Werkzeuge</a:t>
            </a:r>
            <a:endParaRPr/>
          </a:p>
        </p:txBody>
      </p:sp>
      <p:sp>
        <p:nvSpPr>
          <p:cNvPr id="175" name="CustomShape 2"/>
          <p:cNvSpPr/>
          <p:nvPr/>
        </p:nvSpPr>
        <p:spPr>
          <a:xfrm>
            <a:off x="1103400" y="203652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5.000 Mitarbeiter, 22 Produktionsstätten, Vertriebsnetz mit 50+ Niederlassungen, 600 Patente</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Einsatz der Produkte in vielen Bereichen</a:t>
            </a:r>
            <a:endParaRPr/>
          </a:p>
          <a:p>
            <a:pPr>
              <a:lnSpc>
                <a:spcPct val="100000"/>
              </a:lnSpc>
            </a:pPr>
            <a:endParaRPr/>
          </a:p>
          <a:p>
            <a:pPr>
              <a:lnSpc>
                <a:spcPct val="100000"/>
              </a:lnSpc>
            </a:pPr>
            <a:r>
              <a:rPr lang="en-US" sz="2000" strike="noStrike">
                <a:solidFill>
                  <a:srgbClr val="ffffff"/>
                </a:solidFill>
                <a:latin typeface="Century Gothic"/>
                <a:ea typeface="DejaVu Sans"/>
              </a:rPr>
              <a:t>Untergliedert sich in: </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WNT - Zerspanungswerkzeuge</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CB-CERATIZIT - Marktbearbeitungen</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Günter Wirth (GW) - Vollhartwerkzeuge</a:t>
            </a:r>
            <a:endParaRPr/>
          </a:p>
          <a:p>
            <a:pPr>
              <a:lnSpc>
                <a:spcPct val="100000"/>
              </a:lnSpc>
              <a:buSzPct val="80000"/>
              <a:buFont typeface="Wingdings 3" charset="2"/>
              <a:buChar char=""/>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PROMAX Tools – Bohrer/Fräser aus VHM</a:t>
            </a:r>
            <a:endParaRPr/>
          </a:p>
        </p:txBody>
      </p:sp>
      <p:sp>
        <p:nvSpPr>
          <p:cNvPr id="176"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77"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78"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5AE209E2-2990-4DCA-814A-3BDCB5A721D6}" type="slidenum">
              <a:rPr lang="en-US" sz="2800" strike="noStrike">
                <a:solidFill>
                  <a:srgbClr val="ffffff"/>
                </a:solidFill>
                <a:latin typeface="Century Gothic"/>
                <a:ea typeface="DejaVu Sans"/>
              </a:rPr>
              <a:t>&lt;number&gt;</a:t>
            </a:fld>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7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Anteile</a:t>
            </a:r>
            <a:endParaRPr/>
          </a:p>
        </p:txBody>
      </p:sp>
      <p:sp>
        <p:nvSpPr>
          <p:cNvPr id="180"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Mit 20% an Chilenischen Unternehmen Molymet, beliefert Gruppe mit Rohstoff Molybdän</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Größter Verarbeiter von Molybdän-Erzkonzentraten/Rhenium</a:t>
            </a:r>
            <a:endParaRPr/>
          </a:p>
          <a:p>
            <a:pPr>
              <a:lnSpc>
                <a:spcPct val="100000"/>
              </a:lnSpc>
            </a:pPr>
            <a:endParaRPr/>
          </a:p>
          <a:p>
            <a:pPr>
              <a:lnSpc>
                <a:spcPct val="100000"/>
              </a:lnSpc>
            </a:pPr>
            <a:r>
              <a:rPr lang="en-US" sz="2000" strike="noStrike">
                <a:solidFill>
                  <a:srgbClr val="ffffff"/>
                </a:solidFill>
                <a:latin typeface="Century Gothic"/>
                <a:ea typeface="DejaVu Sans"/>
              </a:rPr>
              <a:t>Molybdän: Legierungselement, steigert Festigkeit, Korrosions- und Hitzebeständigkeit, vor allem Stahllegierungen</a:t>
            </a:r>
            <a:endParaRPr/>
          </a:p>
          <a:p>
            <a:pPr>
              <a:lnSpc>
                <a:spcPct val="100000"/>
              </a:lnSpc>
              <a:buSzPct val="80000"/>
              <a:buFont typeface="Wingdings 3" charset="2"/>
              <a:buChar char=""/>
            </a:pPr>
            <a:r>
              <a:rPr lang="en-US" sz="2000" strike="noStrike">
                <a:solidFill>
                  <a:srgbClr val="ffffff"/>
                </a:solidFill>
                <a:latin typeface="Century Gothic"/>
                <a:ea typeface="DejaVu Sans"/>
              </a:rPr>
              <a:t>Petrochemie: Katalysator zur Schwefelentfernung</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Seit 1983 an Börse (Santiago) notiert, 1.525 Mitarbeiter an 6 Standorten weltweit</a:t>
            </a:r>
            <a:endParaRPr/>
          </a:p>
          <a:p>
            <a:pPr>
              <a:lnSpc>
                <a:spcPct val="100000"/>
              </a:lnSpc>
            </a:pPr>
            <a:endParaRPr/>
          </a:p>
        </p:txBody>
      </p:sp>
      <p:sp>
        <p:nvSpPr>
          <p:cNvPr id="181"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82"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83"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A240DA80-6F82-4BFB-AF7D-3F3259A1584C}" type="slidenum">
              <a:rPr lang="en-US" sz="2800" strike="noStrike">
                <a:solidFill>
                  <a:srgbClr val="ffffff"/>
                </a:solidFill>
                <a:latin typeface="Century Gothic"/>
                <a:ea typeface="DejaVu Sans"/>
              </a:rPr>
              <a:t>&lt;number&gt;</a:t>
            </a:fld>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Beteiligung</a:t>
            </a:r>
            <a:endParaRPr/>
          </a:p>
        </p:txBody>
      </p:sp>
      <p:sp>
        <p:nvSpPr>
          <p:cNvPr id="185"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Alleinaktionär: Plansee SE</a:t>
            </a:r>
            <a:endParaRPr/>
          </a:p>
          <a:p>
            <a:pPr>
              <a:lnSpc>
                <a:spcPct val="100000"/>
              </a:lnSpc>
            </a:pPr>
            <a:endParaRPr/>
          </a:p>
          <a:p>
            <a:pPr>
              <a:lnSpc>
                <a:spcPct val="100000"/>
              </a:lnSpc>
            </a:pPr>
            <a:r>
              <a:rPr lang="en-US" sz="2000" strike="noStrike">
                <a:solidFill>
                  <a:srgbClr val="ffffff"/>
                </a:solidFill>
                <a:latin typeface="Century Gothic"/>
                <a:ea typeface="DejaVu Sans"/>
              </a:rPr>
              <a:t>Gesellschafter (100%):</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PMG Beteilungs-GmbH</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GTP Holding GmbH</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Plansee Group Service GmbH</a:t>
            </a:r>
            <a:endParaRPr/>
          </a:p>
          <a:p>
            <a:pPr>
              <a:lnSpc>
                <a:spcPct val="100000"/>
              </a:lnSpc>
              <a:buSzPct val="80000"/>
              <a:buFont typeface="Wingdings 3" charset="2"/>
              <a:buChar char=""/>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PGF Holding Gmbh</a:t>
            </a:r>
            <a:endParaRPr/>
          </a:p>
          <a:p>
            <a:pPr>
              <a:lnSpc>
                <a:spcPct val="100000"/>
              </a:lnSpc>
            </a:pPr>
            <a:endParaRPr/>
          </a:p>
          <a:p>
            <a:pPr>
              <a:lnSpc>
                <a:spcPct val="100000"/>
              </a:lnSpc>
            </a:pPr>
            <a:r>
              <a:rPr lang="en-US" sz="2000" strike="noStrike">
                <a:solidFill>
                  <a:srgbClr val="ffffff"/>
                </a:solidFill>
                <a:latin typeface="Century Gothic"/>
                <a:ea typeface="DejaVu Sans"/>
              </a:rPr>
              <a:t>Shareholder (50%):</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CERATIZIT S.A. (Luxemburg)</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PCP GmbH (Deutschland – 100)</a:t>
            </a:r>
            <a:endParaRPr/>
          </a:p>
          <a:p>
            <a:pPr>
              <a:lnSpc>
                <a:spcPct val="100000"/>
              </a:lnSpc>
              <a:buSzPct val="80000"/>
              <a:buFont typeface="Wingdings 3" charset="2"/>
              <a:buChar char=""/>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Plansee Brasil Ltda. (Brasilien – 0,03)</a:t>
            </a:r>
            <a:endParaRPr/>
          </a:p>
        </p:txBody>
      </p:sp>
      <p:sp>
        <p:nvSpPr>
          <p:cNvPr id="186"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87"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88"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9FC6E9FB-EEE8-49D6-9DDD-ADEA8EB3C076}" type="slidenum">
              <a:rPr lang="en-US" sz="2800" strike="noStrike">
                <a:solidFill>
                  <a:srgbClr val="ffffff"/>
                </a:solidFill>
                <a:latin typeface="Century Gothic"/>
                <a:ea typeface="DejaVu Sans"/>
              </a:rPr>
              <a:t>&lt;number&gt;</a:t>
            </a:fld>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Übersicht</a:t>
            </a:r>
            <a:endParaRPr/>
          </a:p>
        </p:txBody>
      </p:sp>
      <p:sp>
        <p:nvSpPr>
          <p:cNvPr id="190" name="CustomShape 2"/>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91" name="CustomShape 3"/>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92" name="CustomShape 4"/>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4D2F883A-3A55-4C61-9C53-5B03FDA260DC}" type="slidenum">
              <a:rPr lang="en-US" sz="2800" strike="noStrike">
                <a:solidFill>
                  <a:srgbClr val="ffffff"/>
                </a:solidFill>
                <a:latin typeface="Century Gothic"/>
                <a:ea typeface="DejaVu Sans"/>
              </a:rPr>
              <a:t>&lt;number&gt;</a:t>
            </a:fld>
            <a:endParaRPr/>
          </a:p>
        </p:txBody>
      </p:sp>
      <p:pic>
        <p:nvPicPr>
          <p:cNvPr id="193" name="Grafik 7" descr=""/>
          <p:cNvPicPr/>
          <p:nvPr/>
        </p:nvPicPr>
        <p:blipFill>
          <a:blip r:embed="rId1"/>
          <a:stretch/>
        </p:blipFill>
        <p:spPr>
          <a:xfrm>
            <a:off x="861480" y="1485360"/>
            <a:ext cx="8440560" cy="4761000"/>
          </a:xfrm>
          <a:prstGeom prst="rect">
            <a:avLst/>
          </a:prstGeom>
          <a:ln>
            <a:noFill/>
          </a:ln>
        </p:spPr>
      </p:pic>
      <p:sp>
        <p:nvSpPr>
          <p:cNvPr id="194" name="CustomShape 5"/>
          <p:cNvSpPr/>
          <p:nvPr/>
        </p:nvSpPr>
        <p:spPr>
          <a:xfrm>
            <a:off x="875880" y="6346440"/>
            <a:ext cx="4732560" cy="241920"/>
          </a:xfrm>
          <a:prstGeom prst="rect">
            <a:avLst/>
          </a:prstGeom>
          <a:noFill/>
          <a:ln>
            <a:noFill/>
          </a:ln>
        </p:spPr>
        <p:style>
          <a:lnRef idx="0"/>
          <a:fillRef idx="0"/>
          <a:effectRef idx="0"/>
          <a:fontRef idx="minor"/>
        </p:style>
        <p:txBody>
          <a:bodyPr wrap="none" lIns="90000" rIns="90000" tIns="45000" bIns="45000"/>
          <a:p>
            <a:pPr>
              <a:lnSpc>
                <a:spcPct val="100000"/>
              </a:lnSpc>
            </a:pPr>
            <a:r>
              <a:rPr lang="en-US" sz="1000" strike="noStrike">
                <a:solidFill>
                  <a:srgbClr val="ffffff"/>
                </a:solidFill>
                <a:latin typeface="Century Gothic"/>
                <a:ea typeface="DejaVu Sans"/>
              </a:rPr>
              <a:t>Quelle: http://www.globaltungsten.com/en/about-us_plansee-group.htm</a:t>
            </a:r>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5"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Standorte</a:t>
            </a:r>
            <a:endParaRPr/>
          </a:p>
        </p:txBody>
      </p:sp>
      <p:sp>
        <p:nvSpPr>
          <p:cNvPr id="196" name="CustomShape 2"/>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97" name="CustomShape 3"/>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98" name="CustomShape 4"/>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BF7ADF5B-BB58-45E6-A3C8-3D3747DC4907}" type="slidenum">
              <a:rPr lang="en-US" sz="2800" strike="noStrike">
                <a:solidFill>
                  <a:srgbClr val="ffffff"/>
                </a:solidFill>
                <a:latin typeface="Century Gothic"/>
                <a:ea typeface="DejaVu Sans"/>
              </a:rPr>
              <a:t>&lt;number&gt;</a:t>
            </a:fld>
            <a:endParaRPr/>
          </a:p>
        </p:txBody>
      </p:sp>
      <p:pic>
        <p:nvPicPr>
          <p:cNvPr id="199" name="Picture 2" descr=""/>
          <p:cNvPicPr/>
          <p:nvPr/>
        </p:nvPicPr>
        <p:blipFill>
          <a:blip r:embed="rId1"/>
          <a:stretch/>
        </p:blipFill>
        <p:spPr>
          <a:xfrm>
            <a:off x="1490400" y="1833480"/>
            <a:ext cx="7985520" cy="4631400"/>
          </a:xfrm>
          <a:prstGeom prst="rect">
            <a:avLst/>
          </a:prstGeom>
          <a:ln>
            <a:noFill/>
          </a:ln>
        </p:spPr>
      </p:pic>
      <p:sp>
        <p:nvSpPr>
          <p:cNvPr id="200" name="CustomShape 5"/>
          <p:cNvSpPr/>
          <p:nvPr/>
        </p:nvSpPr>
        <p:spPr>
          <a:xfrm>
            <a:off x="1474200" y="6518880"/>
            <a:ext cx="6043320" cy="241920"/>
          </a:xfrm>
          <a:prstGeom prst="rect">
            <a:avLst/>
          </a:prstGeom>
          <a:noFill/>
          <a:ln>
            <a:noFill/>
          </a:ln>
        </p:spPr>
        <p:style>
          <a:lnRef idx="0"/>
          <a:fillRef idx="0"/>
          <a:effectRef idx="0"/>
          <a:fontRef idx="minor"/>
        </p:style>
        <p:txBody>
          <a:bodyPr wrap="none" lIns="90000" rIns="90000" tIns="45000" bIns="45000"/>
          <a:p>
            <a:pPr>
              <a:lnSpc>
                <a:spcPct val="100000"/>
              </a:lnSpc>
            </a:pPr>
            <a:r>
              <a:rPr lang="en-US" sz="1000" strike="noStrike">
                <a:solidFill>
                  <a:srgbClr val="ffffff"/>
                </a:solidFill>
                <a:latin typeface="Century Gothic"/>
                <a:ea typeface="DejaVu Sans"/>
              </a:rPr>
              <a:t>Quelle: http://www.plansee-group.com/fileadmin/customer/dokumente/ZDF/ZDF_2014_D.pdf</a:t>
            </a:r>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1"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Produkte &amp; Ablauf</a:t>
            </a:r>
            <a:endParaRPr/>
          </a:p>
          <a:p>
            <a:pPr>
              <a:lnSpc>
                <a:spcPct val="100000"/>
              </a:lnSpc>
            </a:pPr>
            <a:endParaRPr/>
          </a:p>
        </p:txBody>
      </p:sp>
      <p:sp>
        <p:nvSpPr>
          <p:cNvPr id="202"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Diskrete Fertigung</a:t>
            </a:r>
            <a:endParaRPr/>
          </a:p>
          <a:p>
            <a:pPr lvl="1">
              <a:lnSpc>
                <a:spcPct val="100000"/>
              </a:lnSpc>
              <a:buSzPct val="80000"/>
              <a:buFont typeface="Wingdings 3" charset="2"/>
              <a:buChar char=""/>
            </a:pPr>
            <a:r>
              <a:rPr lang="en-US" strike="noStrike">
                <a:solidFill>
                  <a:srgbClr val="ffffff"/>
                </a:solidFill>
                <a:latin typeface="Century Gothic"/>
                <a:ea typeface="DejaVu Sans"/>
              </a:rPr>
              <a:t>Öfen, Beschichtungsanlagen, Lampenkomponenten, Werkzeuge</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Prozessfertigung </a:t>
            </a:r>
            <a:endParaRPr/>
          </a:p>
          <a:p>
            <a:pPr lvl="1">
              <a:lnSpc>
                <a:spcPct val="100000"/>
              </a:lnSpc>
              <a:buSzPct val="80000"/>
              <a:buFont typeface="Wingdings 3" charset="2"/>
              <a:buChar char=""/>
            </a:pPr>
            <a:r>
              <a:rPr lang="en-US" strike="noStrike">
                <a:solidFill>
                  <a:srgbClr val="ffffff"/>
                </a:solidFill>
                <a:latin typeface="Century Gothic"/>
                <a:ea typeface="DejaVu Sans"/>
              </a:rPr>
              <a:t>Drähte, Bleche, Stäbe, Pulver</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Qualitätsmanagement ISO 9001:2008 zertifiziert</a:t>
            </a:r>
            <a:endParaRPr/>
          </a:p>
          <a:p>
            <a:pPr>
              <a:lnSpc>
                <a:spcPct val="100000"/>
              </a:lnSpc>
              <a:buSzPct val="80000"/>
              <a:buFont typeface="Wingdings 3" charset="2"/>
              <a:buChar char=""/>
            </a:pPr>
            <a:r>
              <a:rPr lang="en-US" sz="2000" strike="noStrike">
                <a:solidFill>
                  <a:srgbClr val="ffffff"/>
                </a:solidFill>
                <a:latin typeface="Century Gothic"/>
                <a:ea typeface="DejaVu Sans"/>
              </a:rPr>
              <a:t>Energiemanagementsystem ISO 50001 zertifiziert</a:t>
            </a:r>
            <a:endParaRPr/>
          </a:p>
          <a:p>
            <a:pPr>
              <a:lnSpc>
                <a:spcPct val="100000"/>
              </a:lnSpc>
              <a:buSzPct val="80000"/>
              <a:buFont typeface="Wingdings 3" charset="2"/>
              <a:buChar char=""/>
            </a:pPr>
            <a:r>
              <a:rPr lang="en-US" sz="2000" strike="noStrike">
                <a:solidFill>
                  <a:srgbClr val="ffffff"/>
                </a:solidFill>
                <a:latin typeface="Century Gothic"/>
                <a:ea typeface="DejaVu Sans"/>
              </a:rPr>
              <a:t>Umweltmanagementnorm 14001:2004 zertifiziert</a:t>
            </a:r>
            <a:endParaRPr/>
          </a:p>
        </p:txBody>
      </p:sp>
      <p:sp>
        <p:nvSpPr>
          <p:cNvPr id="203"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04"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05"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64901066-795D-4965-82D3-8D68760F5952}" type="slidenum">
              <a:rPr lang="en-US" sz="2800" strike="noStrike">
                <a:solidFill>
                  <a:srgbClr val="ffffff"/>
                </a:solidFill>
                <a:latin typeface="Century Gothic"/>
                <a:ea typeface="DejaVu Sans"/>
              </a:rPr>
              <a:t>&lt;number&gt;</a:t>
            </a:fld>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6"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Produkte &amp; Ablauf</a:t>
            </a:r>
            <a:endParaRPr/>
          </a:p>
        </p:txBody>
      </p:sp>
      <p:sp>
        <p:nvSpPr>
          <p:cNvPr id="207"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Werkstoffe</a:t>
            </a:r>
            <a:endParaRPr/>
          </a:p>
          <a:p>
            <a:pPr lvl="1">
              <a:lnSpc>
                <a:spcPct val="100000"/>
              </a:lnSpc>
              <a:buSzPct val="80000"/>
              <a:buFont typeface="Wingdings 3" charset="2"/>
              <a:buChar char=""/>
            </a:pPr>
            <a:r>
              <a:rPr lang="en-US" strike="noStrike">
                <a:solidFill>
                  <a:srgbClr val="ffffff"/>
                </a:solidFill>
                <a:latin typeface="Century Gothic"/>
                <a:ea typeface="DejaVu Sans"/>
              </a:rPr>
              <a:t>Molybdän</a:t>
            </a:r>
            <a:endParaRPr/>
          </a:p>
          <a:p>
            <a:pPr lvl="1">
              <a:lnSpc>
                <a:spcPct val="100000"/>
              </a:lnSpc>
              <a:buSzPct val="80000"/>
              <a:buFont typeface="Wingdings 3" charset="2"/>
              <a:buChar char=""/>
            </a:pPr>
            <a:r>
              <a:rPr lang="en-US" strike="noStrike">
                <a:solidFill>
                  <a:srgbClr val="ffffff"/>
                </a:solidFill>
                <a:latin typeface="Century Gothic"/>
                <a:ea typeface="DejaVu Sans"/>
              </a:rPr>
              <a:t>Wolfram</a:t>
            </a:r>
            <a:endParaRPr/>
          </a:p>
          <a:p>
            <a:pPr lvl="1">
              <a:lnSpc>
                <a:spcPct val="100000"/>
              </a:lnSpc>
              <a:buSzPct val="80000"/>
              <a:buFont typeface="Wingdings 3" charset="2"/>
              <a:buChar char=""/>
            </a:pPr>
            <a:r>
              <a:rPr lang="en-US" strike="noStrike">
                <a:solidFill>
                  <a:srgbClr val="ffffff"/>
                </a:solidFill>
                <a:latin typeface="Century Gothic"/>
                <a:ea typeface="DejaVu Sans"/>
              </a:rPr>
              <a:t>Wolframschwermetall</a:t>
            </a:r>
            <a:endParaRPr/>
          </a:p>
          <a:p>
            <a:pPr lvl="1">
              <a:lnSpc>
                <a:spcPct val="100000"/>
              </a:lnSpc>
              <a:buSzPct val="80000"/>
              <a:buFont typeface="Wingdings 3" charset="2"/>
              <a:buChar char=""/>
            </a:pPr>
            <a:r>
              <a:rPr lang="en-US" strike="noStrike">
                <a:solidFill>
                  <a:srgbClr val="ffffff"/>
                </a:solidFill>
                <a:latin typeface="Century Gothic"/>
                <a:ea typeface="DejaVu Sans"/>
              </a:rPr>
              <a:t>Tantal</a:t>
            </a:r>
            <a:endParaRPr/>
          </a:p>
          <a:p>
            <a:pPr lvl="1">
              <a:lnSpc>
                <a:spcPct val="100000"/>
              </a:lnSpc>
              <a:buSzPct val="80000"/>
              <a:buFont typeface="Wingdings 3" charset="2"/>
              <a:buChar char=""/>
            </a:pPr>
            <a:r>
              <a:rPr lang="en-US" strike="noStrike">
                <a:solidFill>
                  <a:srgbClr val="ffffff"/>
                </a:solidFill>
                <a:latin typeface="Century Gothic"/>
                <a:ea typeface="DejaVu Sans"/>
              </a:rPr>
              <a:t>Niob</a:t>
            </a:r>
            <a:endParaRPr/>
          </a:p>
          <a:p>
            <a:pPr lvl="1">
              <a:lnSpc>
                <a:spcPct val="100000"/>
              </a:lnSpc>
              <a:buSzPct val="80000"/>
              <a:buFont typeface="Wingdings 3" charset="2"/>
              <a:buChar char=""/>
            </a:pPr>
            <a:r>
              <a:rPr lang="en-US" strike="noStrike">
                <a:solidFill>
                  <a:srgbClr val="ffffff"/>
                </a:solidFill>
                <a:latin typeface="Century Gothic"/>
                <a:ea typeface="DejaVu Sans"/>
              </a:rPr>
              <a:t>Chrom</a:t>
            </a:r>
            <a:endParaRPr/>
          </a:p>
        </p:txBody>
      </p:sp>
      <p:sp>
        <p:nvSpPr>
          <p:cNvPr id="208"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09"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10"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55B7A376-1556-429C-B1B1-F243CF51A1C1}" type="slidenum">
              <a:rPr lang="en-US" sz="2800" strike="noStrike">
                <a:solidFill>
                  <a:srgbClr val="ffffff"/>
                </a:solidFill>
                <a:latin typeface="Century Gothic"/>
                <a:ea typeface="DejaVu Sans"/>
              </a:rPr>
              <a:t>&lt;number&gt;</a:t>
            </a:fld>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1"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Produkte &amp; Ablauf</a:t>
            </a:r>
            <a:endParaRPr/>
          </a:p>
        </p:txBody>
      </p:sp>
      <p:sp>
        <p:nvSpPr>
          <p:cNvPr id="212" name="CustomShape 2"/>
          <p:cNvSpPr/>
          <p:nvPr/>
        </p:nvSpPr>
        <p:spPr>
          <a:xfrm>
            <a:off x="1103400" y="2053080"/>
            <a:ext cx="9213480" cy="432000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Sputern</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Verdampfen von Material</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Andampfen an Werkstück</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Sehr rein (99,9%)</a:t>
            </a:r>
            <a:endParaRPr/>
          </a:p>
        </p:txBody>
      </p:sp>
      <p:sp>
        <p:nvSpPr>
          <p:cNvPr id="213"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14"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15"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D215E0E6-B708-49C8-9D9E-1D974FCEBD3F}" type="slidenum">
              <a:rPr lang="en-US" sz="2800" strike="noStrike">
                <a:solidFill>
                  <a:srgbClr val="ffffff"/>
                </a:solidFill>
                <a:latin typeface="Century Gothic"/>
                <a:ea typeface="DejaVu Sans"/>
              </a:rPr>
              <a:t>&lt;number&gt;</a:t>
            </a:fld>
            <a:endParaRPr/>
          </a:p>
        </p:txBody>
      </p:sp>
      <p:pic>
        <p:nvPicPr>
          <p:cNvPr id="216" name="Picture 2" descr=""/>
          <p:cNvPicPr/>
          <p:nvPr/>
        </p:nvPicPr>
        <p:blipFill>
          <a:blip r:embed="rId1"/>
          <a:stretch/>
        </p:blipFill>
        <p:spPr>
          <a:xfrm>
            <a:off x="5053320" y="1631880"/>
            <a:ext cx="4699080" cy="4699080"/>
          </a:xfrm>
          <a:prstGeom prst="rect">
            <a:avLst/>
          </a:prstGeom>
          <a:ln>
            <a:noFill/>
          </a:ln>
        </p:spPr>
      </p:pic>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7"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Umsatz &amp; Gewinn</a:t>
            </a:r>
            <a:endParaRPr/>
          </a:p>
        </p:txBody>
      </p:sp>
      <p:sp>
        <p:nvSpPr>
          <p:cNvPr id="218"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pPr>
            <a:endParaRPr/>
          </a:p>
          <a:p>
            <a:pPr>
              <a:lnSpc>
                <a:spcPct val="100000"/>
              </a:lnSpc>
            </a:pPr>
            <a:r>
              <a:rPr lang="en-US" sz="2000" strike="noStrike">
                <a:solidFill>
                  <a:srgbClr val="ffffff"/>
                </a:solidFill>
                <a:latin typeface="Century Gothic"/>
                <a:ea typeface="DejaVu Sans"/>
              </a:rPr>
              <a:t>Die Plansee-Gruppe hat 2013/14:</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Verkaufsmenge um 17% gesteigert</a:t>
            </a:r>
            <a:endParaRPr/>
          </a:p>
          <a:p>
            <a:pPr>
              <a:lnSpc>
                <a:spcPct val="100000"/>
              </a:lnSpc>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Umsatz von 1,2 Mrd. € erwirtschaftet</a:t>
            </a:r>
            <a:endParaRPr/>
          </a:p>
          <a:p>
            <a:pPr>
              <a:lnSpc>
                <a:spcPct val="100000"/>
              </a:lnSpc>
              <a:buSzPct val="80000"/>
              <a:buFont typeface="Wingdings 3" charset="2"/>
              <a:buChar char=""/>
            </a:pP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280 Mil. € investiert</a:t>
            </a:r>
            <a:endParaRPr/>
          </a:p>
          <a:p>
            <a:pPr>
              <a:lnSpc>
                <a:spcPct val="100000"/>
              </a:lnSpc>
            </a:pPr>
            <a:endParaRPr/>
          </a:p>
          <a:p>
            <a:pPr>
              <a:lnSpc>
                <a:spcPct val="100000"/>
              </a:lnSpc>
            </a:pP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Größte Stärke: Investitionskraft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85 Mil. € Investitionsvermögen</a:t>
            </a:r>
            <a:endParaRPr/>
          </a:p>
        </p:txBody>
      </p:sp>
      <p:sp>
        <p:nvSpPr>
          <p:cNvPr id="219"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20"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21"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08989389-B789-49D5-A528-DC60FAFF8BED}" type="slidenum">
              <a:rPr lang="en-US" sz="2800" strike="noStrike">
                <a:solidFill>
                  <a:srgbClr val="ffffff"/>
                </a:solidFill>
                <a:latin typeface="Century Gothic"/>
                <a:ea typeface="DejaVu Sans"/>
              </a:rPr>
              <a:t>&lt;number&gt;</a:t>
            </a:fld>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2"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Umsatz &amp; Gewinn</a:t>
            </a:r>
            <a:endParaRPr/>
          </a:p>
        </p:txBody>
      </p:sp>
      <p:sp>
        <p:nvSpPr>
          <p:cNvPr id="223" name="CustomShape 2"/>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24" name="CustomShape 3"/>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25" name="CustomShape 4"/>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6D7AE3A7-97E3-4D84-A9C5-1C3ECB3764FC}" type="slidenum">
              <a:rPr lang="en-US" sz="2800" strike="noStrike">
                <a:solidFill>
                  <a:srgbClr val="ffffff"/>
                </a:solidFill>
                <a:latin typeface="Century Gothic"/>
                <a:ea typeface="DejaVu Sans"/>
              </a:rPr>
              <a:t>&lt;number&gt;</a:t>
            </a:fld>
            <a:endParaRPr/>
          </a:p>
        </p:txBody>
      </p:sp>
      <p:pic>
        <p:nvPicPr>
          <p:cNvPr id="226" name="Picture 2" descr=""/>
          <p:cNvPicPr/>
          <p:nvPr/>
        </p:nvPicPr>
        <p:blipFill>
          <a:blip r:embed="rId1"/>
          <a:stretch/>
        </p:blipFill>
        <p:spPr>
          <a:xfrm>
            <a:off x="975600" y="1325160"/>
            <a:ext cx="8719560" cy="4717080"/>
          </a:xfrm>
          <a:prstGeom prst="rect">
            <a:avLst/>
          </a:prstGeom>
          <a:ln>
            <a:noFill/>
          </a:ln>
        </p:spPr>
      </p:pic>
      <p:sp>
        <p:nvSpPr>
          <p:cNvPr id="227" name="CustomShape 5"/>
          <p:cNvSpPr/>
          <p:nvPr/>
        </p:nvSpPr>
        <p:spPr>
          <a:xfrm>
            <a:off x="1018440" y="6108120"/>
            <a:ext cx="4712760" cy="241920"/>
          </a:xfrm>
          <a:prstGeom prst="rect">
            <a:avLst/>
          </a:prstGeom>
          <a:noFill/>
          <a:ln>
            <a:noFill/>
          </a:ln>
        </p:spPr>
        <p:style>
          <a:lnRef idx="0"/>
          <a:fillRef idx="0"/>
          <a:effectRef idx="0"/>
          <a:fontRef idx="minor"/>
        </p:style>
        <p:txBody>
          <a:bodyPr wrap="none" lIns="90000" rIns="90000" tIns="45000" bIns="45000"/>
          <a:p>
            <a:pPr>
              <a:lnSpc>
                <a:spcPct val="100000"/>
              </a:lnSpc>
            </a:pPr>
            <a:r>
              <a:rPr lang="en-US" sz="1000" strike="noStrike">
                <a:solidFill>
                  <a:srgbClr val="ffffff"/>
                </a:solidFill>
                <a:latin typeface="Century Gothic"/>
                <a:ea typeface="DejaVu Sans"/>
              </a:rPr>
              <a:t>Quelle: http://www.plansee-group.com/de/ueber-uns/geschaeftsbericht/</a:t>
            </a:r>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3"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Inhalt</a:t>
            </a:r>
            <a:endParaRPr/>
          </a:p>
        </p:txBody>
      </p:sp>
      <p:sp>
        <p:nvSpPr>
          <p:cNvPr id="134"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Allgemein</a:t>
            </a:r>
            <a:endParaRPr/>
          </a:p>
          <a:p>
            <a:pPr>
              <a:lnSpc>
                <a:spcPct val="100000"/>
              </a:lnSpc>
              <a:buSzPct val="80000"/>
              <a:buFont typeface="Wingdings 3" charset="2"/>
              <a:buChar char=""/>
            </a:pPr>
            <a:r>
              <a:rPr lang="en-US" sz="2000" strike="noStrike">
                <a:solidFill>
                  <a:srgbClr val="ffffff"/>
                </a:solidFill>
                <a:latin typeface="Century Gothic"/>
                <a:ea typeface="DejaVu Sans"/>
              </a:rPr>
              <a:t>Historie/Entwicklung</a:t>
            </a:r>
            <a:endParaRPr/>
          </a:p>
          <a:p>
            <a:pPr>
              <a:lnSpc>
                <a:spcPct val="100000"/>
              </a:lnSpc>
              <a:buSzPct val="80000"/>
              <a:buFont typeface="Wingdings 3" charset="2"/>
              <a:buChar char=""/>
            </a:pPr>
            <a:r>
              <a:rPr lang="en-US" sz="2000" strike="noStrike">
                <a:solidFill>
                  <a:srgbClr val="ffffff"/>
                </a:solidFill>
                <a:latin typeface="Century Gothic"/>
                <a:ea typeface="DejaVu Sans"/>
              </a:rPr>
              <a:t>Ziel/Mission</a:t>
            </a:r>
            <a:endParaRPr/>
          </a:p>
          <a:p>
            <a:pPr>
              <a:lnSpc>
                <a:spcPct val="100000"/>
              </a:lnSpc>
              <a:buSzPct val="80000"/>
              <a:buFont typeface="Wingdings 3" charset="2"/>
              <a:buChar char=""/>
            </a:pPr>
            <a:r>
              <a:rPr lang="en-US" sz="2000" strike="noStrike">
                <a:solidFill>
                  <a:srgbClr val="ffffff"/>
                </a:solidFill>
                <a:latin typeface="Century Gothic"/>
                <a:ea typeface="DejaVu Sans"/>
              </a:rPr>
              <a:t>Unternehmensstruktur</a:t>
            </a:r>
            <a:endParaRPr/>
          </a:p>
          <a:p>
            <a:pPr>
              <a:lnSpc>
                <a:spcPct val="100000"/>
              </a:lnSpc>
              <a:buSzPct val="80000"/>
              <a:buFont typeface="Wingdings 3" charset="2"/>
              <a:buChar char=""/>
            </a:pPr>
            <a:r>
              <a:rPr lang="en-US" sz="2000" strike="noStrike">
                <a:solidFill>
                  <a:srgbClr val="ffffff"/>
                </a:solidFill>
                <a:latin typeface="Century Gothic"/>
                <a:ea typeface="DejaVu Sans"/>
              </a:rPr>
              <a:t>Produkte &amp; Ablauf</a:t>
            </a:r>
            <a:endParaRPr/>
          </a:p>
          <a:p>
            <a:pPr>
              <a:lnSpc>
                <a:spcPct val="100000"/>
              </a:lnSpc>
              <a:buSzPct val="80000"/>
              <a:buFont typeface="Wingdings 3" charset="2"/>
              <a:buChar char=""/>
            </a:pPr>
            <a:r>
              <a:rPr lang="en-US" sz="2000" strike="noStrike">
                <a:solidFill>
                  <a:srgbClr val="ffffff"/>
                </a:solidFill>
                <a:latin typeface="Century Gothic"/>
                <a:ea typeface="DejaVu Sans"/>
              </a:rPr>
              <a:t>Umsatz &amp; Gewinn</a:t>
            </a:r>
            <a:endParaRPr/>
          </a:p>
          <a:p>
            <a:pPr>
              <a:lnSpc>
                <a:spcPct val="100000"/>
              </a:lnSpc>
              <a:buSzPct val="80000"/>
              <a:buFont typeface="Wingdings 3" charset="2"/>
              <a:buChar char=""/>
            </a:pPr>
            <a:r>
              <a:rPr lang="en-US" sz="2000" strike="noStrike">
                <a:solidFill>
                  <a:srgbClr val="ffffff"/>
                </a:solidFill>
                <a:latin typeface="Century Gothic"/>
                <a:ea typeface="DejaVu Sans"/>
              </a:rPr>
              <a:t>Marktzustand &amp; Trends</a:t>
            </a:r>
            <a:endParaRPr/>
          </a:p>
          <a:p>
            <a:pPr>
              <a:lnSpc>
                <a:spcPct val="100000"/>
              </a:lnSpc>
              <a:buSzPct val="80000"/>
              <a:buFont typeface="Wingdings 3" charset="2"/>
              <a:buChar char=""/>
            </a:pPr>
            <a:r>
              <a:rPr lang="en-US" sz="2000" strike="noStrike">
                <a:solidFill>
                  <a:srgbClr val="ffffff"/>
                </a:solidFill>
                <a:latin typeface="Century Gothic"/>
                <a:ea typeface="DejaVu Sans"/>
              </a:rPr>
              <a:t>ERP Auswahl</a:t>
            </a:r>
            <a:endParaRPr/>
          </a:p>
          <a:p>
            <a:pPr>
              <a:lnSpc>
                <a:spcPct val="100000"/>
              </a:lnSpc>
            </a:pPr>
            <a:endParaRPr/>
          </a:p>
        </p:txBody>
      </p:sp>
      <p:sp>
        <p:nvSpPr>
          <p:cNvPr id="135"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36"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37"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9611F2D5-BABF-40B7-A59F-E13FC8974DB3}" type="slidenum">
              <a:rPr lang="en-US" sz="2800" strike="noStrike">
                <a:solidFill>
                  <a:srgbClr val="ffffff"/>
                </a:solidFill>
                <a:latin typeface="Century Gothic"/>
                <a:ea typeface="DejaVu Sans"/>
              </a:rPr>
              <a:t>&lt;number&gt;</a:t>
            </a:fld>
            <a:endParaRPr/>
          </a:p>
        </p:txBody>
      </p:sp>
      <p:pic>
        <p:nvPicPr>
          <p:cNvPr id="138" name="Picture 7" descr=""/>
          <p:cNvPicPr/>
          <p:nvPr/>
        </p:nvPicPr>
        <p:blipFill>
          <a:blip r:embed="rId1"/>
          <a:stretch/>
        </p:blipFill>
        <p:spPr>
          <a:xfrm>
            <a:off x="4871520" y="2972520"/>
            <a:ext cx="5529960" cy="143028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Marktzustand &amp; Trends</a:t>
            </a:r>
            <a:endParaRPr/>
          </a:p>
        </p:txBody>
      </p:sp>
      <p:sp>
        <p:nvSpPr>
          <p:cNvPr id="229"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Immer mehr Konkurrenz auf China</a:t>
            </a:r>
            <a:endParaRPr/>
          </a:p>
          <a:p>
            <a:pPr lvl="1">
              <a:lnSpc>
                <a:spcPct val="100000"/>
              </a:lnSpc>
              <a:buSzPct val="80000"/>
              <a:buFont typeface="Wingdings 3" charset="2"/>
              <a:buChar char=""/>
            </a:pPr>
            <a:r>
              <a:rPr lang="en-US" strike="noStrike">
                <a:solidFill>
                  <a:srgbClr val="ffffff"/>
                </a:solidFill>
                <a:latin typeface="Century Gothic"/>
                <a:ea typeface="DejaVu Sans"/>
              </a:rPr>
              <a:t>Produktivitätssteigerung 5%</a:t>
            </a:r>
            <a:endParaRPr/>
          </a:p>
          <a:p>
            <a:pPr lvl="1">
              <a:lnSpc>
                <a:spcPct val="100000"/>
              </a:lnSpc>
              <a:buSzPct val="80000"/>
              <a:buFont typeface="Wingdings 3" charset="2"/>
              <a:buChar char=""/>
            </a:pPr>
            <a:r>
              <a:rPr lang="en-US" strike="noStrike">
                <a:solidFill>
                  <a:srgbClr val="ffffff"/>
                </a:solidFill>
                <a:latin typeface="Century Gothic"/>
                <a:ea typeface="DejaVu Sans"/>
              </a:rPr>
              <a:t>Kostensteigerung</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GTAT Pleite drängt zu flexible Arbeiter</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Zeitkonten für Mitarbeiter eingeführt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Betriebsgeheimnisse an Konkurrenz weitergeleitet</a:t>
            </a:r>
            <a:endParaRPr/>
          </a:p>
          <a:p>
            <a:pPr>
              <a:lnSpc>
                <a:spcPct val="100000"/>
              </a:lnSpc>
            </a:pPr>
            <a:endParaRPr/>
          </a:p>
        </p:txBody>
      </p:sp>
      <p:sp>
        <p:nvSpPr>
          <p:cNvPr id="230"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31"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32"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0522DEEB-57A1-4020-9B22-3B77E6634544}" type="slidenum">
              <a:rPr lang="en-US" sz="2800" strike="noStrike">
                <a:solidFill>
                  <a:srgbClr val="ffffff"/>
                </a:solidFill>
                <a:latin typeface="Century Gothic"/>
                <a:ea typeface="DejaVu Sans"/>
              </a:rPr>
              <a:t>&lt;number&gt;</a:t>
            </a:fld>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3"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Marktzustand &amp; Trends</a:t>
            </a:r>
            <a:endParaRPr/>
          </a:p>
        </p:txBody>
      </p:sp>
      <p:sp>
        <p:nvSpPr>
          <p:cNvPr id="234"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Konkurrenz:</a:t>
            </a:r>
            <a:endParaRPr/>
          </a:p>
          <a:p>
            <a:pPr lvl="1">
              <a:lnSpc>
                <a:spcPct val="100000"/>
              </a:lnSpc>
              <a:buSzPct val="80000"/>
              <a:buFont typeface="Wingdings 3" charset="2"/>
              <a:buChar char=""/>
            </a:pPr>
            <a:r>
              <a:rPr lang="en-US" strike="noStrike">
                <a:solidFill>
                  <a:srgbClr val="ffffff"/>
                </a:solidFill>
                <a:latin typeface="Century Gothic"/>
                <a:ea typeface="DejaVu Sans"/>
              </a:rPr>
              <a:t>Böhler (Österreich)</a:t>
            </a:r>
            <a:endParaRPr/>
          </a:p>
          <a:p>
            <a:pPr lvl="2">
              <a:lnSpc>
                <a:spcPct val="100000"/>
              </a:lnSpc>
              <a:buSzPct val="80000"/>
              <a:buFont typeface="Wingdings 3" charset="2"/>
              <a:buChar char=""/>
            </a:pPr>
            <a:r>
              <a:rPr lang="en-US" sz="1600" strike="noStrike">
                <a:solidFill>
                  <a:srgbClr val="ffffff"/>
                </a:solidFill>
                <a:latin typeface="Century Gothic"/>
                <a:ea typeface="DejaVu Sans"/>
              </a:rPr>
              <a:t>1999</a:t>
            </a:r>
            <a:endParaRPr/>
          </a:p>
          <a:p>
            <a:pPr lvl="1">
              <a:lnSpc>
                <a:spcPct val="100000"/>
              </a:lnSpc>
              <a:buSzPct val="80000"/>
              <a:buFont typeface="Wingdings 3" charset="2"/>
              <a:buChar char=""/>
            </a:pPr>
            <a:r>
              <a:rPr lang="en-US" strike="noStrike">
                <a:solidFill>
                  <a:srgbClr val="ffffff"/>
                </a:solidFill>
                <a:latin typeface="Century Gothic"/>
                <a:ea typeface="DejaVu Sans"/>
              </a:rPr>
              <a:t>GERUK GmbH (Deutschland)</a:t>
            </a:r>
            <a:endParaRPr/>
          </a:p>
          <a:p>
            <a:pPr lvl="2">
              <a:lnSpc>
                <a:spcPct val="100000"/>
              </a:lnSpc>
              <a:buSzPct val="80000"/>
              <a:buFont typeface="Wingdings 3" charset="2"/>
              <a:buChar char=""/>
            </a:pPr>
            <a:r>
              <a:rPr lang="en-US" sz="1600" strike="noStrike">
                <a:solidFill>
                  <a:srgbClr val="ffffff"/>
                </a:solidFill>
                <a:latin typeface="Century Gothic"/>
                <a:ea typeface="DejaVu Sans"/>
              </a:rPr>
              <a:t>1998</a:t>
            </a:r>
            <a:endParaRPr/>
          </a:p>
          <a:p>
            <a:pPr lvl="1">
              <a:lnSpc>
                <a:spcPct val="100000"/>
              </a:lnSpc>
              <a:buSzPct val="80000"/>
              <a:buFont typeface="Wingdings 3" charset="2"/>
              <a:buChar char=""/>
            </a:pPr>
            <a:r>
              <a:rPr lang="en-US" strike="noStrike">
                <a:solidFill>
                  <a:srgbClr val="ffffff"/>
                </a:solidFill>
                <a:latin typeface="Century Gothic"/>
                <a:ea typeface="DejaVu Sans"/>
              </a:rPr>
              <a:t>Polema (Russland)</a:t>
            </a:r>
            <a:endParaRPr/>
          </a:p>
          <a:p>
            <a:pPr lvl="2">
              <a:lnSpc>
                <a:spcPct val="100000"/>
              </a:lnSpc>
              <a:buSzPct val="80000"/>
              <a:buFont typeface="Wingdings 3" charset="2"/>
              <a:buChar char=""/>
            </a:pPr>
            <a:r>
              <a:rPr lang="en-US" sz="1600" strike="noStrike">
                <a:solidFill>
                  <a:srgbClr val="ffffff"/>
                </a:solidFill>
                <a:latin typeface="Century Gothic"/>
                <a:ea typeface="DejaVu Sans"/>
              </a:rPr>
              <a:t>2004</a:t>
            </a:r>
            <a:endParaRPr/>
          </a:p>
        </p:txBody>
      </p:sp>
      <p:sp>
        <p:nvSpPr>
          <p:cNvPr id="235"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36"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37"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11561705-03C1-4C46-80F6-086B7376045F}" type="slidenum">
              <a:rPr lang="en-US" sz="2800" strike="noStrike">
                <a:solidFill>
                  <a:srgbClr val="ffffff"/>
                </a:solidFill>
                <a:latin typeface="Century Gothic"/>
                <a:ea typeface="DejaVu Sans"/>
              </a:rPr>
              <a:t>&lt;number&gt;</a:t>
            </a:fld>
            <a:endParaRPr/>
          </a:p>
        </p:txBody>
      </p:sp>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38"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ERP Auserwählter:</a:t>
            </a:r>
            <a:endParaRPr/>
          </a:p>
          <a:p>
            <a:pPr>
              <a:lnSpc>
                <a:spcPct val="100000"/>
              </a:lnSpc>
            </a:pPr>
            <a:r>
              <a:rPr lang="en-US" sz="4200" strike="noStrike">
                <a:solidFill>
                  <a:srgbClr val="ebebeb"/>
                </a:solidFill>
                <a:latin typeface="Century Gothic"/>
                <a:ea typeface="DejaVu Sans"/>
              </a:rPr>
              <a:t>SAP ERP 6.0</a:t>
            </a:r>
            <a:endParaRPr/>
          </a:p>
        </p:txBody>
      </p:sp>
      <p:sp>
        <p:nvSpPr>
          <p:cNvPr id="239"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r>
              <a:rPr lang="en-US" sz="2000" strike="noStrike">
                <a:solidFill>
                  <a:srgbClr val="ffffff"/>
                </a:solidFill>
                <a:latin typeface="Century Gothic"/>
                <a:ea typeface="DejaVu Sans"/>
              </a:rPr>
              <a:t>Deutscher Anbieter → daher gut im Deutschsprachigen Markt vertreten</a:t>
            </a:r>
            <a:endParaRPr/>
          </a:p>
          <a:p>
            <a:pPr>
              <a:lnSpc>
                <a:spcPct val="100000"/>
              </a:lnSpc>
            </a:pPr>
            <a:endParaRPr/>
          </a:p>
          <a:p>
            <a:pPr>
              <a:lnSpc>
                <a:spcPct val="100000"/>
              </a:lnSpc>
              <a:buSzPct val="45000"/>
              <a:buFont typeface="StarSymbol"/>
              <a:buChar char="l"/>
            </a:pPr>
            <a:r>
              <a:rPr lang="en-US" sz="2000" strike="noStrike">
                <a:solidFill>
                  <a:srgbClr val="ffffff"/>
                </a:solidFill>
                <a:latin typeface="Century Gothic"/>
                <a:ea typeface="DejaVu Sans"/>
              </a:rPr>
              <a:t>Bereits weit verbreitet in der Metallindustrie</a:t>
            </a:r>
            <a:endParaRPr/>
          </a:p>
          <a:p>
            <a:pPr>
              <a:lnSpc>
                <a:spcPct val="100000"/>
              </a:lnSpc>
            </a:pPr>
            <a:endParaRPr/>
          </a:p>
          <a:p>
            <a:pPr>
              <a:lnSpc>
                <a:spcPct val="100000"/>
              </a:lnSpc>
              <a:buSzPct val="45000"/>
              <a:buFont typeface="StarSymbol"/>
              <a:buChar char="l"/>
            </a:pPr>
            <a:r>
              <a:rPr lang="en-US" sz="2000" strike="noStrike">
                <a:solidFill>
                  <a:srgbClr val="ffffff"/>
                </a:solidFill>
                <a:latin typeface="Century Gothic"/>
                <a:ea typeface="DejaVu Sans"/>
              </a:rPr>
              <a:t>Gute Abdeckung der Anforderungen</a:t>
            </a:r>
            <a:endParaRPr/>
          </a:p>
        </p:txBody>
      </p:sp>
      <p:sp>
        <p:nvSpPr>
          <p:cNvPr id="240"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41"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42"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1EF502A1-5C7E-4C8D-84DD-50045B282165}" type="slidenum">
              <a:rPr lang="en-US" sz="2800" strike="noStrike">
                <a:solidFill>
                  <a:srgbClr val="ffffff"/>
                </a:solidFill>
                <a:latin typeface="Century Gothic"/>
                <a:ea typeface="DejaVu Sans"/>
              </a:rPr>
              <a:t>&lt;number&gt;</a:t>
            </a:fld>
            <a:endParaRPr/>
          </a:p>
        </p:txBody>
      </p:sp>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43" name="CustomShape 1"/>
          <p:cNvSpPr/>
          <p:nvPr/>
        </p:nvSpPr>
        <p:spPr>
          <a:xfrm>
            <a:off x="646200" y="452880"/>
            <a:ext cx="9403560" cy="1399320"/>
          </a:xfrm>
          <a:prstGeom prst="rect">
            <a:avLst/>
          </a:prstGeom>
          <a:noFill/>
          <a:ln>
            <a:noFill/>
          </a:ln>
        </p:spPr>
        <p:style>
          <a:lnRef idx="0"/>
          <a:fillRef idx="0"/>
          <a:effectRef idx="0"/>
          <a:fontRef idx="minor"/>
        </p:style>
      </p:sp>
      <p:pic>
        <p:nvPicPr>
          <p:cNvPr id="244" name="" descr=""/>
          <p:cNvPicPr/>
          <p:nvPr/>
        </p:nvPicPr>
        <p:blipFill>
          <a:blip r:embed="rId1"/>
          <a:stretch/>
        </p:blipFill>
        <p:spPr>
          <a:xfrm>
            <a:off x="1252080" y="360"/>
            <a:ext cx="9720360" cy="6857280"/>
          </a:xfrm>
          <a:prstGeom prst="rect">
            <a:avLst/>
          </a:prstGeom>
          <a:ln>
            <a:noFill/>
          </a:ln>
        </p:spPr>
      </p:pic>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45"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Bereits in Verwendung</a:t>
            </a:r>
            <a:endParaRPr/>
          </a:p>
        </p:txBody>
      </p:sp>
      <p:sp>
        <p:nvSpPr>
          <p:cNvPr id="246" name="CustomShape 2"/>
          <p:cNvSpPr/>
          <p:nvPr/>
        </p:nvSpPr>
        <p:spPr>
          <a:xfrm>
            <a:off x="1103400" y="2053080"/>
            <a:ext cx="8945640" cy="4194360"/>
          </a:xfrm>
          <a:prstGeom prst="rect">
            <a:avLst/>
          </a:prstGeom>
          <a:noFill/>
          <a:ln>
            <a:noFill/>
          </a:ln>
        </p:spPr>
        <p:style>
          <a:lnRef idx="0"/>
          <a:fillRef idx="0"/>
          <a:effectRef idx="0"/>
          <a:fontRef idx="minor"/>
        </p:style>
      </p:sp>
      <p:sp>
        <p:nvSpPr>
          <p:cNvPr id="247"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248"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249"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C15C0BB2-8AE0-45FA-AC30-F858C8642A00}" type="slidenum">
              <a:rPr lang="en-US" sz="2800" strike="noStrike">
                <a:solidFill>
                  <a:srgbClr val="ffffff"/>
                </a:solidFill>
                <a:latin typeface="Century Gothic"/>
                <a:ea typeface="DejaVu Sans"/>
              </a:rPr>
              <a:t>&lt;number&gt;</a:t>
            </a:fld>
            <a:endParaRPr/>
          </a:p>
        </p:txBody>
      </p:sp>
      <p:pic>
        <p:nvPicPr>
          <p:cNvPr id="250" name="" descr=""/>
          <p:cNvPicPr/>
          <p:nvPr/>
        </p:nvPicPr>
        <p:blipFill>
          <a:blip r:embed="rId1"/>
          <a:stretch/>
        </p:blipFill>
        <p:spPr>
          <a:xfrm>
            <a:off x="0" y="1535040"/>
            <a:ext cx="12222360" cy="4023000"/>
          </a:xfrm>
          <a:prstGeom prst="rect">
            <a:avLst/>
          </a:prstGeom>
          <a:ln>
            <a:noFill/>
          </a:ln>
        </p:spPr>
      </p:pic>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pPr>
              <a:lnSpc>
                <a:spcPct val="100000"/>
              </a:lnSpc>
            </a:pPr>
            <a:r>
              <a:rPr lang="en-US" sz="4200" strike="noStrike">
                <a:solidFill>
                  <a:srgbClr val="ebebeb"/>
                </a:solidFill>
                <a:latin typeface="Century Gothic"/>
                <a:ea typeface="DejaVu Sans"/>
              </a:rPr>
              <a:t>Allgemein</a:t>
            </a:r>
            <a:endParaRPr/>
          </a:p>
        </p:txBody>
      </p:sp>
      <p:sp>
        <p:nvSpPr>
          <p:cNvPr id="140"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r>
              <a:rPr lang="en-US" sz="2000" strike="noStrike">
                <a:solidFill>
                  <a:srgbClr val="ffffff"/>
                </a:solidFill>
                <a:latin typeface="Century Gothic"/>
                <a:ea typeface="DejaVu Sans"/>
              </a:rPr>
              <a:t>Österreichischer Hersteller pulvermetallurgischer Werkstoffe</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Weltweit ca. 8500 Mitarbeiter beschäftigt.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Standorte in 33 Länder</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50 Produktionsstandorte</a:t>
            </a:r>
            <a:endParaRPr/>
          </a:p>
          <a:p>
            <a:pPr>
              <a:lnSpc>
                <a:spcPct val="100000"/>
              </a:lnSpc>
            </a:pPr>
            <a:endParaRPr/>
          </a:p>
        </p:txBody>
      </p:sp>
      <p:sp>
        <p:nvSpPr>
          <p:cNvPr id="141"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42"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43"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816453EC-184A-4536-8E4D-BD50DDF1C2E0}" type="slidenum">
              <a:rPr lang="en-US" sz="2800" strike="noStrike">
                <a:solidFill>
                  <a:srgbClr val="ffffff"/>
                </a:solidFill>
                <a:latin typeface="Century Gothic"/>
                <a:ea typeface="DejaVu Sans"/>
              </a:rPr>
              <a:t>&lt;number&gt;</a:t>
            </a:fld>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Historie/Entwicklung</a:t>
            </a:r>
            <a:endParaRPr/>
          </a:p>
          <a:p>
            <a:pPr>
              <a:lnSpc>
                <a:spcPct val="100000"/>
              </a:lnSpc>
            </a:pPr>
            <a:endParaRPr/>
          </a:p>
        </p:txBody>
      </p:sp>
      <p:sp>
        <p:nvSpPr>
          <p:cNvPr id="145"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1921 gegründet von Paul Schwarzkopf</a:t>
            </a:r>
            <a:endParaRPr/>
          </a:p>
          <a:p>
            <a:pPr>
              <a:lnSpc>
                <a:spcPct val="100000"/>
              </a:lnSpc>
            </a:pPr>
            <a:endParaRPr/>
          </a:p>
          <a:p>
            <a:pPr>
              <a:lnSpc>
                <a:spcPct val="100000"/>
              </a:lnSpc>
            </a:pPr>
            <a:r>
              <a:rPr lang="en-US" sz="2000" strike="noStrike">
                <a:solidFill>
                  <a:srgbClr val="ffffff"/>
                </a:solidFill>
                <a:latin typeface="Century Gothic"/>
                <a:ea typeface="DejaVu Sans"/>
              </a:rPr>
              <a:t>Standort Breitenwang </a:t>
            </a:r>
            <a:r>
              <a:rPr lang="en-US" sz="2000" strike="noStrike">
                <a:solidFill>
                  <a:srgbClr val="ffffff"/>
                </a:solidFill>
                <a:latin typeface="Wingdings"/>
                <a:ea typeface="DejaVu Sans"/>
              </a:rPr>
              <a:t></a:t>
            </a:r>
            <a:endParaRPr/>
          </a:p>
          <a:p>
            <a:pPr>
              <a:lnSpc>
                <a:spcPct val="100000"/>
              </a:lnSpc>
              <a:buSzPct val="80000"/>
              <a:buFont typeface="Wingdings 3" charset="2"/>
              <a:buChar char=""/>
            </a:pPr>
            <a:r>
              <a:rPr lang="en-US" sz="2000" strike="noStrike">
                <a:solidFill>
                  <a:srgbClr val="ffffff"/>
                </a:solidFill>
                <a:latin typeface="Century Gothic"/>
                <a:ea typeface="DejaVu Sans"/>
              </a:rPr>
              <a:t>Plansee Wasserkraft, Platz zum Ausbau</a:t>
            </a:r>
            <a:endParaRPr/>
          </a:p>
          <a:p>
            <a:pPr>
              <a:lnSpc>
                <a:spcPct val="100000"/>
              </a:lnSpc>
            </a:pPr>
            <a:endParaRPr/>
          </a:p>
          <a:p>
            <a:pPr>
              <a:lnSpc>
                <a:spcPct val="100000"/>
              </a:lnSpc>
            </a:pPr>
            <a:r>
              <a:rPr lang="en-US" sz="2000" strike="noStrike">
                <a:solidFill>
                  <a:srgbClr val="ffffff"/>
                </a:solidFill>
                <a:latin typeface="Century Gothic"/>
                <a:ea typeface="DejaVu Sans"/>
              </a:rPr>
              <a:t>Flucht USA wegen Nationalisozialismussmus</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endParaRPr/>
          </a:p>
          <a:p>
            <a:pPr>
              <a:lnSpc>
                <a:spcPct val="100000"/>
              </a:lnSpc>
              <a:buSzPct val="80000"/>
              <a:buFont typeface="Wingdings 3" charset="2"/>
              <a:buChar char=""/>
            </a:pPr>
            <a:r>
              <a:rPr lang="en-US" sz="2000" strike="noStrike">
                <a:solidFill>
                  <a:srgbClr val="ffffff"/>
                </a:solidFill>
                <a:latin typeface="Century Gothic"/>
                <a:ea typeface="DejaVu Sans"/>
              </a:rPr>
              <a:t>Deutsche Edelstahlwerk AG</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Wieder Eigentümer nach Kriegsende</a:t>
            </a:r>
            <a:endParaRPr/>
          </a:p>
          <a:p>
            <a:pPr>
              <a:lnSpc>
                <a:spcPct val="100000"/>
              </a:lnSpc>
            </a:pPr>
            <a:endParaRPr/>
          </a:p>
          <a:p>
            <a:pPr>
              <a:lnSpc>
                <a:spcPct val="100000"/>
              </a:lnSpc>
            </a:pPr>
            <a:endParaRPr/>
          </a:p>
        </p:txBody>
      </p:sp>
      <p:sp>
        <p:nvSpPr>
          <p:cNvPr id="146"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47"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48"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EC381E4B-76C3-45AB-BDBB-4A289CAEA083}" type="slidenum">
              <a:rPr lang="en-US" sz="2800" strike="noStrike">
                <a:solidFill>
                  <a:srgbClr val="ffffff"/>
                </a:solidFill>
                <a:latin typeface="Century Gothic"/>
                <a:ea typeface="DejaVu Sans"/>
              </a:rPr>
              <a:t>&lt;number&gt;</a:t>
            </a:fld>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4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Ziel/Mission</a:t>
            </a:r>
            <a:endParaRPr/>
          </a:p>
          <a:p>
            <a:pPr>
              <a:lnSpc>
                <a:spcPct val="100000"/>
              </a:lnSpc>
            </a:pPr>
            <a:endParaRPr/>
          </a:p>
        </p:txBody>
      </p:sp>
      <p:sp>
        <p:nvSpPr>
          <p:cNvPr id="150"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Führender Anbieter weltweit</a:t>
            </a:r>
            <a:endParaRPr/>
          </a:p>
          <a:p>
            <a:pPr>
              <a:lnSpc>
                <a:spcPct val="100000"/>
              </a:lnSpc>
            </a:pP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Hochtechnologie-Werkstoffe Molybdän und Wolfram</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Geschäftsaktivitäten nehmen führende Markposition an</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Plansee entwickelt sich besser als Markt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Klar positioniert, nachhaltig profitabel und erreichen ambitionierte Finanzziele</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Weiltweit attraktiver Arbeitgeber</a:t>
            </a:r>
            <a:endParaRPr/>
          </a:p>
        </p:txBody>
      </p:sp>
      <p:sp>
        <p:nvSpPr>
          <p:cNvPr id="151"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52"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53"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D1D2A594-FF1F-4ABA-A5DC-F3CA33D3B485}" type="slidenum">
              <a:rPr lang="en-US" sz="2800" strike="noStrike">
                <a:solidFill>
                  <a:srgbClr val="ffffff"/>
                </a:solidFill>
                <a:latin typeface="Century Gothic"/>
                <a:ea typeface="DejaVu Sans"/>
              </a:rPr>
              <a:t>&lt;number&gt;</a:t>
            </a:fld>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endParaRPr/>
          </a:p>
        </p:txBody>
      </p:sp>
      <p:sp>
        <p:nvSpPr>
          <p:cNvPr id="155"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Standorte Weltweit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Organisiert mittels Produktlinienstruktur</a:t>
            </a:r>
            <a:endParaRPr/>
          </a:p>
          <a:p>
            <a:pPr>
              <a:lnSpc>
                <a:spcPct val="100000"/>
              </a:lnSpc>
              <a:buSzPct val="80000"/>
              <a:buFont typeface="Wingdings 3" charset="2"/>
              <a:buChar char=""/>
            </a:pPr>
            <a:r>
              <a:rPr lang="en-US" sz="2000" strike="noStrike">
                <a:solidFill>
                  <a:srgbClr val="ffffff"/>
                </a:solidFill>
                <a:latin typeface="Century Gothic"/>
                <a:ea typeface="DejaVu Sans"/>
              </a:rPr>
              <a:t>An der Börse notiert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Drei Hauptbereiche :</a:t>
            </a:r>
            <a:endParaRPr/>
          </a:p>
          <a:p>
            <a:pPr>
              <a:lnSpc>
                <a:spcPct val="100000"/>
              </a:lnSpc>
            </a:pPr>
            <a:r>
              <a:rPr lang="en-US" sz="2000" strike="noStrike">
                <a:solidFill>
                  <a:srgbClr val="ffffff"/>
                </a:solidFill>
                <a:latin typeface="Century Gothic"/>
                <a:ea typeface="DejaVu Sans"/>
              </a:rPr>
              <a:t>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PLANSEE Hochleistungswerkstoffe</a:t>
            </a:r>
            <a:endParaRPr/>
          </a:p>
          <a:p>
            <a:pPr>
              <a:lnSpc>
                <a:spcPct val="100000"/>
              </a:lnSpc>
            </a:pPr>
            <a:r>
              <a:rPr lang="en-US" sz="2000" strike="noStrike">
                <a:solidFill>
                  <a:srgbClr val="ffffff"/>
                </a:solidFill>
                <a:latin typeface="Century Gothic"/>
                <a:ea typeface="DejaVu Sans"/>
              </a:rPr>
              <a:t>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CERATIZIT Hartstoffe &amp; Werkzeuge</a:t>
            </a:r>
            <a:endParaRPr/>
          </a:p>
          <a:p>
            <a:pPr>
              <a:lnSpc>
                <a:spcPct val="100000"/>
              </a:lnSpc>
            </a:pPr>
            <a:r>
              <a:rPr lang="en-US" sz="2000" strike="noStrike">
                <a:solidFill>
                  <a:srgbClr val="ffffff"/>
                </a:solidFill>
                <a:latin typeface="Century Gothic"/>
                <a:ea typeface="DejaVu Sans"/>
              </a:rPr>
              <a:t>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t>
            </a:r>
            <a:r>
              <a:rPr lang="en-US" sz="2000" strike="noStrike">
                <a:solidFill>
                  <a:srgbClr val="ffffff"/>
                </a:solidFill>
                <a:latin typeface="Century Gothic"/>
                <a:ea typeface="DejaVu Sans"/>
              </a:rPr>
              <a:t>Global Tungsten &amp; Powders</a:t>
            </a:r>
            <a:endParaRPr/>
          </a:p>
          <a:p>
            <a:pPr>
              <a:lnSpc>
                <a:spcPct val="100000"/>
              </a:lnSpc>
            </a:pPr>
            <a:endParaRPr/>
          </a:p>
        </p:txBody>
      </p:sp>
      <p:sp>
        <p:nvSpPr>
          <p:cNvPr id="156"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57"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58"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1B1C7F80-2FC2-494B-A45A-7640AB865ED8}" type="slidenum">
              <a:rPr lang="en-US" sz="2800" strike="noStrike">
                <a:solidFill>
                  <a:srgbClr val="ffffff"/>
                </a:solidFill>
                <a:latin typeface="Century Gothic"/>
                <a:ea typeface="DejaVu Sans"/>
              </a:rPr>
              <a:t>&lt;number&gt;</a:t>
            </a:fld>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PLANSEE Hochleistungswerkstoffe</a:t>
            </a:r>
            <a:endParaRPr/>
          </a:p>
        </p:txBody>
      </p:sp>
      <p:sp>
        <p:nvSpPr>
          <p:cNvPr id="160"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Stellt hochschmelzende Metalle/Verbundwerkstoffe pulvermetallurgisch her</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Erzkonzentrate aus Minen zu Metalloxiden (GTP/Molymet)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reines Metallpulver</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Metallpulver wird gepresst/gesintert und durch Umformschritte zu hoch belastbaren Werkstoffen weiterverarbeitet</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Tätig in diversen Geschäftsfeldern</a:t>
            </a:r>
            <a:endParaRPr/>
          </a:p>
        </p:txBody>
      </p:sp>
      <p:sp>
        <p:nvSpPr>
          <p:cNvPr id="161"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62"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63"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D1978D77-B36E-4C74-8026-9A61B3B5AB2C}" type="slidenum">
              <a:rPr lang="en-US" sz="2800" strike="noStrike">
                <a:solidFill>
                  <a:srgbClr val="ffffff"/>
                </a:solidFill>
                <a:latin typeface="Century Gothic"/>
                <a:ea typeface="DejaVu Sans"/>
              </a:rPr>
              <a:t>&lt;number&gt;</a:t>
            </a:fld>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4"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Global Tungsten &amp; Powders</a:t>
            </a:r>
            <a:endParaRPr/>
          </a:p>
        </p:txBody>
      </p:sp>
      <p:sp>
        <p:nvSpPr>
          <p:cNvPr id="165"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Sitz in den USA</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Entsteht 2008 durch Übernahme eines Betriebsteils des Konzerns Osram Sylvania</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Spezialisiert auf Erzeugung von Wolfram-Erzkonzentraten</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Erzkonzentrate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APW </a:t>
            </a:r>
            <a:r>
              <a:rPr lang="en-US" sz="2000" strike="noStrike">
                <a:solidFill>
                  <a:srgbClr val="ffffff"/>
                </a:solidFill>
                <a:latin typeface="Wingdings"/>
                <a:ea typeface="DejaVu Sans"/>
              </a:rPr>
              <a:t></a:t>
            </a:r>
            <a:r>
              <a:rPr lang="en-US" sz="2000" strike="noStrike">
                <a:solidFill>
                  <a:srgbClr val="ffffff"/>
                </a:solidFill>
                <a:latin typeface="Century Gothic"/>
                <a:ea typeface="DejaVu Sans"/>
              </a:rPr>
              <a:t> Metallpulver/Karbide</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Langfristige Finanzierungs-/Liefervereinbarungen mit westlichen Minen</a:t>
            </a:r>
            <a:endParaRPr/>
          </a:p>
        </p:txBody>
      </p:sp>
      <p:sp>
        <p:nvSpPr>
          <p:cNvPr id="166"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67"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68"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03431557-3C46-42EF-AE85-5AAA1BB83572}" type="slidenum">
              <a:rPr lang="en-US" sz="2800" strike="noStrike">
                <a:solidFill>
                  <a:srgbClr val="ffffff"/>
                </a:solidFill>
                <a:latin typeface="Century Gothic"/>
                <a:ea typeface="DejaVu Sans"/>
              </a:rPr>
              <a:t>&lt;number&gt;</a:t>
            </a:fld>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69" name="CustomShape 1"/>
          <p:cNvSpPr/>
          <p:nvPr/>
        </p:nvSpPr>
        <p:spPr>
          <a:xfrm>
            <a:off x="646200" y="452880"/>
            <a:ext cx="9403560" cy="1399320"/>
          </a:xfrm>
          <a:prstGeom prst="rect">
            <a:avLst/>
          </a:prstGeom>
          <a:noFill/>
          <a:ln>
            <a:noFill/>
          </a:ln>
        </p:spPr>
        <p:style>
          <a:lnRef idx="0"/>
          <a:fillRef idx="0"/>
          <a:effectRef idx="0"/>
          <a:fontRef idx="minor"/>
        </p:style>
        <p:txBody>
          <a:bodyPr lIns="90000" rIns="90000" tIns="45000" bIns="45000"/>
          <a:p>
            <a:r>
              <a:rPr lang="en-US" sz="4200" strike="noStrike">
                <a:solidFill>
                  <a:srgbClr val="ebebeb"/>
                </a:solidFill>
                <a:latin typeface="Century Gothic"/>
                <a:ea typeface="DejaVu Sans"/>
              </a:rPr>
              <a:t>Unternehmensstruktur</a:t>
            </a:r>
            <a:endParaRPr/>
          </a:p>
          <a:p>
            <a:pPr>
              <a:lnSpc>
                <a:spcPct val="100000"/>
              </a:lnSpc>
            </a:pPr>
            <a:r>
              <a:rPr lang="en-US" sz="2800" strike="noStrike">
                <a:solidFill>
                  <a:srgbClr val="ebebeb"/>
                </a:solidFill>
                <a:latin typeface="Century Gothic"/>
                <a:ea typeface="DejaVu Sans"/>
              </a:rPr>
              <a:t>CERATIZIT Hartstoffe &amp; Werkzeuge</a:t>
            </a:r>
            <a:endParaRPr/>
          </a:p>
        </p:txBody>
      </p:sp>
      <p:sp>
        <p:nvSpPr>
          <p:cNvPr id="170" name="CustomShape 2"/>
          <p:cNvSpPr/>
          <p:nvPr/>
        </p:nvSpPr>
        <p:spPr>
          <a:xfrm>
            <a:off x="1103400" y="2053080"/>
            <a:ext cx="8945640" cy="4194360"/>
          </a:xfrm>
          <a:prstGeom prst="rect">
            <a:avLst/>
          </a:prstGeom>
          <a:noFill/>
          <a:ln>
            <a:noFill/>
          </a:ln>
        </p:spPr>
        <p:style>
          <a:lnRef idx="0"/>
          <a:fillRef idx="0"/>
          <a:effectRef idx="0"/>
          <a:fontRef idx="minor"/>
        </p:style>
        <p:txBody>
          <a:bodyPr lIns="90000" rIns="90000" tIns="45000" bIns="45000"/>
          <a:p>
            <a:pPr>
              <a:lnSpc>
                <a:spcPct val="100000"/>
              </a:lnSpc>
              <a:buSzPct val="80000"/>
              <a:buFont typeface="Wingdings 3" charset="2"/>
              <a:buChar char=""/>
            </a:pPr>
            <a:r>
              <a:rPr lang="en-US" sz="2000" strike="noStrike">
                <a:solidFill>
                  <a:srgbClr val="ffffff"/>
                </a:solidFill>
                <a:latin typeface="Century Gothic"/>
                <a:ea typeface="DejaVu Sans"/>
              </a:rPr>
              <a:t>Sitz in Luxemburg</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Entsteht 2002 durch Fusion der Plansee-Gruppe mit Luxemburger Hartmetallhersteller Cerametal</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Tätig auf Gebiet anspruchsvoller Hartmetall-Lösungen für Zerspanung und Verschleißschutz</a:t>
            </a:r>
            <a:endParaRPr/>
          </a:p>
          <a:p>
            <a:pPr>
              <a:lnSpc>
                <a:spcPct val="100000"/>
              </a:lnSpc>
            </a:pPr>
            <a:endParaRPr/>
          </a:p>
          <a:p>
            <a:pPr>
              <a:lnSpc>
                <a:spcPct val="100000"/>
              </a:lnSpc>
              <a:buSzPct val="80000"/>
              <a:buFont typeface="Wingdings 3" charset="2"/>
              <a:buChar char=""/>
            </a:pPr>
            <a:r>
              <a:rPr lang="en-US" sz="2000" strike="noStrike">
                <a:solidFill>
                  <a:srgbClr val="ffffff"/>
                </a:solidFill>
                <a:latin typeface="Century Gothic"/>
                <a:ea typeface="DejaVu Sans"/>
              </a:rPr>
              <a:t>Produziert hochspezialisierte Zerspanungswerkzeuge, Wendeschneidplatten und Stäbe aus Hartmetall</a:t>
            </a:r>
            <a:endParaRPr/>
          </a:p>
          <a:p>
            <a:pPr>
              <a:lnSpc>
                <a:spcPct val="100000"/>
              </a:lnSpc>
            </a:pPr>
            <a:endParaRPr/>
          </a:p>
        </p:txBody>
      </p:sp>
      <p:sp>
        <p:nvSpPr>
          <p:cNvPr id="171" name="CustomShape 3"/>
          <p:cNvSpPr/>
          <p:nvPr/>
        </p:nvSpPr>
        <p:spPr>
          <a:xfrm rot="5400000">
            <a:off x="10156320" y="1790640"/>
            <a:ext cx="989640" cy="303840"/>
          </a:xfrm>
          <a:prstGeom prst="rect">
            <a:avLst/>
          </a:prstGeom>
          <a:noFill/>
          <a:ln>
            <a:noFill/>
          </a:ln>
        </p:spPr>
        <p:style>
          <a:lnRef idx="0"/>
          <a:fillRef idx="0"/>
          <a:effectRef idx="0"/>
          <a:fontRef idx="minor"/>
        </p:style>
        <p:txBody>
          <a:bodyPr lIns="90000" rIns="90000" tIns="45000" bIns="45000"/>
          <a:p>
            <a:pPr>
              <a:lnSpc>
                <a:spcPct val="100000"/>
              </a:lnSpc>
            </a:pPr>
            <a:r>
              <a:rPr lang="en-US" sz="1100" strike="noStrike">
                <a:solidFill>
                  <a:srgbClr val="ffffff"/>
                </a:solidFill>
                <a:latin typeface="Century Gothic"/>
                <a:ea typeface="DejaVu Sans"/>
              </a:rPr>
              <a:t>3/12/15</a:t>
            </a:r>
            <a:endParaRPr/>
          </a:p>
        </p:txBody>
      </p:sp>
      <p:sp>
        <p:nvSpPr>
          <p:cNvPr id="172" name="CustomShape 4"/>
          <p:cNvSpPr/>
          <p:nvPr/>
        </p:nvSpPr>
        <p:spPr>
          <a:xfrm rot="5400000">
            <a:off x="8952480" y="3225240"/>
            <a:ext cx="3858840" cy="303840"/>
          </a:xfrm>
          <a:prstGeom prst="rect">
            <a:avLst/>
          </a:prstGeom>
          <a:noFill/>
          <a:ln>
            <a:noFill/>
          </a:ln>
        </p:spPr>
        <p:style>
          <a:lnRef idx="0"/>
          <a:fillRef idx="0"/>
          <a:effectRef idx="0"/>
          <a:fontRef idx="minor"/>
        </p:style>
        <p:txBody>
          <a:bodyPr lIns="90000" rIns="90000" tIns="45000" bIns="45000" anchor="b"/>
          <a:p>
            <a:pPr>
              <a:lnSpc>
                <a:spcPct val="100000"/>
              </a:lnSpc>
            </a:pPr>
            <a:r>
              <a:rPr lang="en-US" sz="1100" strike="noStrike">
                <a:solidFill>
                  <a:srgbClr val="ffffff"/>
                </a:solidFill>
                <a:latin typeface="Century Gothic"/>
                <a:ea typeface="DejaVu Sans"/>
              </a:rPr>
              <a:t>Plansee Group - TGM 5AHITT</a:t>
            </a:r>
            <a:endParaRPr/>
          </a:p>
        </p:txBody>
      </p:sp>
      <p:sp>
        <p:nvSpPr>
          <p:cNvPr id="173" name="CustomShape 5"/>
          <p:cNvSpPr/>
          <p:nvPr/>
        </p:nvSpPr>
        <p:spPr>
          <a:xfrm>
            <a:off x="10352520" y="295560"/>
            <a:ext cx="837000" cy="766440"/>
          </a:xfrm>
          <a:prstGeom prst="rect">
            <a:avLst/>
          </a:prstGeom>
          <a:noFill/>
          <a:ln>
            <a:noFill/>
          </a:ln>
        </p:spPr>
        <p:style>
          <a:lnRef idx="0"/>
          <a:fillRef idx="0"/>
          <a:effectRef idx="0"/>
          <a:fontRef idx="minor"/>
        </p:style>
        <p:txBody>
          <a:bodyPr lIns="90000" rIns="90000" tIns="45000" bIns="45000" anchor="b"/>
          <a:p>
            <a:pPr algn="ctr">
              <a:lnSpc>
                <a:spcPct val="100000"/>
              </a:lnSpc>
            </a:pPr>
            <a:fld id="{934D87B7-5273-414D-AB24-9452E9D75BDA}" type="slidenum">
              <a:rPr lang="en-US" sz="2800" strike="noStrike">
                <a:solidFill>
                  <a:srgbClr val="ffffff"/>
                </a:solidFill>
                <a:latin typeface="Century Gothic"/>
                <a:ea typeface="DejaVu Sans"/>
              </a:rPr>
              <a:t>&lt;number&gt;</a:t>
            </a:fld>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